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743F30-02F1-4C3E-A902-C2AA0204A54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321003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43F30-02F1-4C3E-A902-C2AA0204A54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798124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43F30-02F1-4C3E-A902-C2AA0204A54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910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43F30-02F1-4C3E-A902-C2AA0204A54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1840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43F30-02F1-4C3E-A902-C2AA0204A54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200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743F30-02F1-4C3E-A902-C2AA0204A544}"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11828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743F30-02F1-4C3E-A902-C2AA0204A544}" type="datetimeFigureOut">
              <a:rPr lang="en-US" smtClean="0"/>
              <a:t>8/26/2013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176634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743F30-02F1-4C3E-A902-C2AA0204A544}" type="datetimeFigureOut">
              <a:rPr lang="en-US" smtClean="0"/>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198181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43F30-02F1-4C3E-A902-C2AA0204A544}" type="datetimeFigureOut">
              <a:rPr lang="en-US" smtClean="0"/>
              <a:t>8/26/2013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58774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43F30-02F1-4C3E-A902-C2AA0204A544}"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338441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43F30-02F1-4C3E-A902-C2AA0204A544}"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324B-FE92-44F9-833A-1FD6FB4F8A7A}" type="slidenum">
              <a:rPr lang="en-US" smtClean="0"/>
              <a:t>‹#›</a:t>
            </a:fld>
            <a:endParaRPr lang="en-US"/>
          </a:p>
        </p:txBody>
      </p:sp>
    </p:spTree>
    <p:extLst>
      <p:ext uri="{BB962C8B-B14F-4D97-AF65-F5344CB8AC3E}">
        <p14:creationId xmlns:p14="http://schemas.microsoft.com/office/powerpoint/2010/main" val="20638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43F30-02F1-4C3E-A902-C2AA0204A544}" type="datetimeFigureOut">
              <a:rPr lang="en-US" smtClean="0"/>
              <a:t>8/26/2013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3324B-FE92-44F9-833A-1FD6FB4F8A7A}" type="slidenum">
              <a:rPr lang="en-US" smtClean="0"/>
              <a:t>‹#›</a:t>
            </a:fld>
            <a:endParaRPr lang="en-US"/>
          </a:p>
        </p:txBody>
      </p:sp>
    </p:spTree>
    <p:extLst>
      <p:ext uri="{BB962C8B-B14F-4D97-AF65-F5344CB8AC3E}">
        <p14:creationId xmlns:p14="http://schemas.microsoft.com/office/powerpoint/2010/main" val="2716186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Conflict of Interest Disclosure</a:t>
            </a:r>
            <a:endParaRPr lang="en-US" dirty="0"/>
          </a:p>
        </p:txBody>
      </p:sp>
      <p:sp>
        <p:nvSpPr>
          <p:cNvPr id="5" name="Content Placeholder 4"/>
          <p:cNvSpPr>
            <a:spLocks noGrp="1"/>
          </p:cNvSpPr>
          <p:nvPr>
            <p:ph idx="1"/>
          </p:nvPr>
        </p:nvSpPr>
        <p:spPr/>
        <p:txBody>
          <a:bodyPr>
            <a:normAutofit fontScale="55000" lnSpcReduction="20000"/>
          </a:bodyPr>
          <a:lstStyle/>
          <a:p>
            <a:pPr marL="0" indent="0">
              <a:buNone/>
            </a:pPr>
            <a:r>
              <a:rPr lang="en-US" i="1" dirty="0" smtClean="0"/>
              <a:t>The Eastern Association for the Surgery of Trauma partners with </a:t>
            </a:r>
            <a:r>
              <a:rPr lang="en-US" i="1" dirty="0" smtClean="0"/>
              <a:t>the American College of Surgeons to </a:t>
            </a:r>
            <a:r>
              <a:rPr lang="en-US" i="1" dirty="0" smtClean="0"/>
              <a:t>provide continuing medical education credit. </a:t>
            </a:r>
            <a:r>
              <a:rPr lang="en-US" i="1" dirty="0" smtClean="0"/>
              <a:t>The American College of Surgeons is </a:t>
            </a:r>
            <a:r>
              <a:rPr lang="en-US" i="1" dirty="0" smtClean="0"/>
              <a:t>an accredited provider with the Accreditation Council for Continuing Medical Education. </a:t>
            </a:r>
          </a:p>
          <a:p>
            <a:pPr marL="0" indent="0">
              <a:buNone/>
            </a:pPr>
            <a:endParaRPr lang="en-US" i="1" dirty="0" smtClean="0"/>
          </a:p>
          <a:p>
            <a:pPr marL="0" indent="0">
              <a:buNone/>
            </a:pPr>
            <a:r>
              <a:rPr lang="en-US" i="1" dirty="0" smtClean="0"/>
              <a:t>To </a:t>
            </a:r>
            <a:r>
              <a:rPr lang="en-US" i="1" dirty="0"/>
              <a:t>ensure balance, independence, objectivity, and scientific rigor in all sponsored or jointly sponsored educational </a:t>
            </a:r>
            <a:r>
              <a:rPr lang="en-US" i="1" dirty="0" smtClean="0"/>
              <a:t>activities, all </a:t>
            </a:r>
            <a:r>
              <a:rPr lang="en-US" i="1" dirty="0"/>
              <a:t>individuals participating in </a:t>
            </a:r>
            <a:r>
              <a:rPr lang="en-US" i="1" dirty="0" smtClean="0"/>
              <a:t>ACS-sponsored </a:t>
            </a:r>
            <a:r>
              <a:rPr lang="en-US" i="1" dirty="0"/>
              <a:t>CME activities are expected to disclose to participants any real or apparent conflict(s) of interest that have a direct bearing on the subject matter of the CME activity.  This pertains to relationships with pharmaceutical companies, biomedical device manufacturers, or other corporations whose products/services are related to the subject matter of the educational topic.  This also pertains to relationships with the commercial supporter(s) of the activity. The intent </a:t>
            </a:r>
            <a:r>
              <a:rPr lang="en-US" i="1" dirty="0" smtClean="0"/>
              <a:t>is </a:t>
            </a:r>
            <a:r>
              <a:rPr lang="en-US" i="1" dirty="0"/>
              <a:t>not to prevent individuals with a potential conflict of interest from participating; it is merely intended that any potential conflict should be identified openly so that CME participants may form their own judgments with full disclosure of the facts.  It remains for the audience to determine whether an individual’s outside interests may reflect a possible bias in either the exposition or the conclusions presented. </a:t>
            </a:r>
            <a:endParaRPr lang="en-US" dirty="0"/>
          </a:p>
        </p:txBody>
      </p:sp>
    </p:spTree>
    <p:extLst>
      <p:ext uri="{BB962C8B-B14F-4D97-AF65-F5344CB8AC3E}">
        <p14:creationId xmlns:p14="http://schemas.microsoft.com/office/powerpoint/2010/main" val="86494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Conflict of Interest Disclosure</a:t>
            </a:r>
            <a:endParaRPr lang="en-US" dirty="0"/>
          </a:p>
        </p:txBody>
      </p:sp>
      <p:sp>
        <p:nvSpPr>
          <p:cNvPr id="5" name="Content Placeholder 4"/>
          <p:cNvSpPr>
            <a:spLocks noGrp="1"/>
          </p:cNvSpPr>
          <p:nvPr>
            <p:ph idx="1"/>
          </p:nvPr>
        </p:nvSpPr>
        <p:spPr/>
        <p:txBody>
          <a:bodyPr>
            <a:normAutofit/>
          </a:bodyPr>
          <a:lstStyle/>
          <a:p>
            <a:pPr marL="0" indent="0">
              <a:buNone/>
            </a:pPr>
            <a:r>
              <a:rPr lang="en-US" i="1" dirty="0" smtClean="0"/>
              <a:t>Author 				Disclosure</a:t>
            </a:r>
          </a:p>
          <a:p>
            <a:pPr marL="0" indent="0">
              <a:buNone/>
            </a:pPr>
            <a:endParaRPr lang="en-US" dirty="0"/>
          </a:p>
        </p:txBody>
      </p:sp>
    </p:spTree>
    <p:extLst>
      <p:ext uri="{BB962C8B-B14F-4D97-AF65-F5344CB8AC3E}">
        <p14:creationId xmlns:p14="http://schemas.microsoft.com/office/powerpoint/2010/main" val="404924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216</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Conflict of Interest Disclosure</vt:lpstr>
      <vt:lpstr>Conflict of Interest Disclosure</vt:lpstr>
    </vt:vector>
  </TitlesOfParts>
  <Company>The American College of Surgeons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of Interest Disclosure</dc:title>
  <dc:creator>Test</dc:creator>
  <cp:lastModifiedBy>Test</cp:lastModifiedBy>
  <cp:revision>5</cp:revision>
  <dcterms:created xsi:type="dcterms:W3CDTF">2012-07-31T19:28:51Z</dcterms:created>
  <dcterms:modified xsi:type="dcterms:W3CDTF">2013-08-26T17:12:43Z</dcterms:modified>
</cp:coreProperties>
</file>