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58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9"/>
    <p:restoredTop sz="94685"/>
  </p:normalViewPr>
  <p:slideViewPr>
    <p:cSldViewPr snapToGrid="0" snapToObjects="1">
      <p:cViewPr varScale="1">
        <p:scale>
          <a:sx n="108" d="100"/>
          <a:sy n="108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06CA-A526-A941-9658-752B6A81B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59B7B-3AC6-EC40-8BFF-6374C1A9C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57FB2-618B-FA40-9F6E-685302BE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237C-6037-C645-A168-0592D2CC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5C55B-914C-B74D-AA48-268382C7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8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155D-1685-0442-A322-9D990968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68E42-944D-DE48-965B-3265A85CA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EB5BD-E3DD-8547-97C6-90EACB99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DDDB-C3A8-BB42-917A-E98E14F1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BCFF8-FD8C-EB4A-840C-33EE0EAE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2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A1BAB-1D05-A948-9B6A-3607BD0A5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63CB6-0C7E-6D4B-BF58-C687A8C0E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7231-924F-6C48-8F77-8D569D4C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DD771-2FC3-1A47-AEE2-130AC747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5BEEA-BD35-C841-87AF-B808F40A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A5BC-E454-CD4D-A997-77055373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67F8-1330-4148-B74C-7B4D10227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BCE66-4AF5-BC40-9069-B84626CC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73D87-9AD8-2744-AB5F-D2AC226E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1F36C-DC01-3E43-997A-EA0E0E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0335291-7001-2F42-BDE0-9864307D8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70" y="6198863"/>
            <a:ext cx="2538472" cy="6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1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8FF6-A3B5-7143-9032-66C1C469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7F3A-6EF1-4148-BDC1-55B12C7BD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E4BDD-B8C0-5049-81E1-4487FF0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0B64D-503D-674D-A070-D75EE333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418FC-6831-374E-A449-58F7C6A46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B348-51F7-E849-85FD-F98B744D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773CD-30B8-6A49-8D68-85CB9C74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2CF26-4208-AA4A-93F1-B448358B5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348C9-B5C3-E34C-A7EB-F5E51D175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D839D-C19C-994E-ACCF-B3C9E221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588BB-8829-FF4C-93B9-809F0A0A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95E7-FC1A-9249-9171-F99651E7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74330-63BC-024E-8BA0-79C82A337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EE228-C3BA-C742-8ECB-6EFF1B159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9606C-2F1B-E84F-B6AE-F4976BA4F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9ADE37-55A2-8A46-9EDF-58E954E10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9C8A0-B14E-6E45-ADF9-A8317739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7CF94-CC63-E94C-A250-86449F53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A9A9D-DB4C-8141-856C-E69C9B29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2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7F40-7824-754D-A1EB-8F7CFD0B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0BFF7-F71D-DD49-88D2-90622A70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416DB-4663-1A44-99F5-D8C3BDED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FE37-C84D-074D-8ED4-88442F2A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5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26430B-53D1-7945-9E84-99E04AF28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4317A-480B-9A40-B1DC-EBA3570F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DEFAE-8209-0D41-B5EF-CC360624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F650-EAC6-6A41-ADDB-8BBFE0058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A260F-BC72-8D42-AA59-AA430F226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8F3A1-DC1A-1244-A388-6D957F102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9B6E4-5D10-254F-A0E8-4675482E2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78726-C4D7-A44F-A1DC-1C630AD7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933C3-BD18-C54C-91B2-E5CE4B0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C981-2667-2847-A5BE-A3AFA07C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1DBE2-7038-844A-8D10-C8B784921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1556B-0F58-8E42-83D5-98F48DBFC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CA786-B441-454C-8DD2-C8427996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EFC69-2449-7942-80C5-CD7BA957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0E353-F564-054E-8E9C-7DA47B8A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1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12FEA-9B85-9A49-B093-1DBEC875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EFF3-934E-C14D-8BD8-A146C153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16A38-A4CD-A44F-8C36-D48999D70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B2EBC-2CC8-CE44-9C74-3EF1FD1AE6DB}" type="datetimeFigureOut">
              <a:rPr lang="en-US" smtClean="0"/>
              <a:t>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916C5-9E4D-884A-A051-F5AC24F15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2D098-0411-3A42-8190-DED31EB85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8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E89E-C38F-2846-9F0F-AF6FF1A4A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2629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EAST GRADE Course 2019:</a:t>
            </a:r>
            <a:br>
              <a:rPr lang="en-US" sz="4800" b="1" dirty="0"/>
            </a:br>
            <a:r>
              <a:rPr lang="en-US" sz="4800" b="1" dirty="0"/>
              <a:t>GRADE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8768C-B574-AC4A-8643-5ED1E9071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1763"/>
            <a:ext cx="9144000" cy="242400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3200" dirty="0">
                <a:ea typeface="ＭＳ Ｐゴシック" charset="0"/>
                <a:cs typeface="Arial"/>
              </a:rPr>
              <a:t>Bryce Robinson MD, MS, FACS, FCCM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Associate Professor of Surgery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Associate Medical Director, Critical Care 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Harborview Medical Center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Department of Surgery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University of Washington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brobinso@uw.edu  @</a:t>
            </a:r>
            <a:r>
              <a:rPr lang="en-US" dirty="0" err="1">
                <a:ea typeface="ＭＳ Ｐゴシック" charset="0"/>
                <a:cs typeface="Arial"/>
              </a:rPr>
              <a:t>traumabryce</a:t>
            </a:r>
            <a:r>
              <a:rPr lang="en-US" dirty="0">
                <a:ea typeface="ＭＳ Ｐゴシック" charset="0"/>
                <a:cs typeface="Arial"/>
              </a:rPr>
              <a:t>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37B7F-DCF2-CC44-BB01-77BADBDE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8" y="263044"/>
            <a:ext cx="1208150" cy="171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5606-BB26-1F4D-BFB1-F3FAEA7F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Problems with the Old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8074-79DC-6445-917E-80C5C8289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No widespread, systematic approach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transparency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800" dirty="0"/>
              <a:t>How confident/certain are authors that the true effect lies close to the available estimate?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800" dirty="0"/>
              <a:t>What’s expert opinion (bias)?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800" dirty="0"/>
              <a:t>Are the authors “reaching” with recommendations?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accounting for patient preferences, risk/reward of the therapy, charges…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Long PMGs</a:t>
            </a:r>
          </a:p>
        </p:txBody>
      </p:sp>
    </p:spTree>
    <p:extLst>
      <p:ext uri="{BB962C8B-B14F-4D97-AF65-F5344CB8AC3E}">
        <p14:creationId xmlns:p14="http://schemas.microsoft.com/office/powerpoint/2010/main" val="6867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3B2F-314B-874D-A548-B265B736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24"/>
            <a:ext cx="10515600" cy="1325563"/>
          </a:xfrm>
        </p:spPr>
        <p:txBody>
          <a:bodyPr/>
          <a:lstStyle/>
          <a:p>
            <a:r>
              <a:rPr lang="en-US" b="1" dirty="0"/>
              <a:t>The Big Issue with Older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879B3-BB09-A741-A656-F248363E92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5587"/>
                <a:ext cx="10515600" cy="646113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3200" b="1" dirty="0">
                    <a:solidFill>
                      <a:schemeClr val="tx1"/>
                    </a:solidFill>
                    <a:ea typeface="Arial" charset="0"/>
                    <a:cs typeface="Arial" panose="020B0604020202020204" pitchFamily="34" charset="0"/>
                  </a:rPr>
                  <a:t>“WEAK” EVIDENCE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≠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ea typeface="Arial" charset="0"/>
                    <a:cs typeface="Arial" panose="020B0604020202020204" pitchFamily="34" charset="0"/>
                  </a:rPr>
                  <a:t> WEAK RECOMMENDATION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879B3-BB09-A741-A656-F248363E92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5587"/>
                <a:ext cx="10515600" cy="646113"/>
              </a:xfrm>
              <a:blipFill>
                <a:blip r:embed="rId2"/>
                <a:stretch>
                  <a:fillRect t="-21569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CDD718C-4DAA-224B-99C8-0E5E7544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743" y="2171700"/>
            <a:ext cx="5427374" cy="4550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7A338-C780-0443-89F5-49E00BCB76F1}"/>
              </a:ext>
            </a:extLst>
          </p:cNvPr>
          <p:cNvSpPr txBox="1"/>
          <p:nvPr/>
        </p:nvSpPr>
        <p:spPr>
          <a:xfrm>
            <a:off x="10220324" y="6591484"/>
            <a:ext cx="1971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  <a:cs typeface="Arial"/>
              </a:rPr>
              <a:t>BMJ 2003; 327: 1459-61</a:t>
            </a:r>
          </a:p>
        </p:txBody>
      </p:sp>
    </p:spTree>
    <p:extLst>
      <p:ext uri="{BB962C8B-B14F-4D97-AF65-F5344CB8AC3E}">
        <p14:creationId xmlns:p14="http://schemas.microsoft.com/office/powerpoint/2010/main" val="208613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8F70-58BF-FF46-9A75-C9F1447B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Goals of a High Quality PMG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77F60-1062-DC41-B103-FD8DE7293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1028"/>
            <a:ext cx="10515600" cy="418689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Based on a systematic review of existing evidence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Developed by a knowledgeable, multidisciplinary panel of experts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Considers important patient subgroups and patient preferences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Based on an explicit and transparent process that minimizes distortions, biases, and COI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Provides a clear explanation between care options and outcomes and provides ratings of both evidence quality and strength of recommendations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is revised as appropriate when new information warrants modification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F5A38-47DE-6C4B-8C0A-A1ED7E3619D6}"/>
              </a:ext>
            </a:extLst>
          </p:cNvPr>
          <p:cNvSpPr txBox="1"/>
          <p:nvPr/>
        </p:nvSpPr>
        <p:spPr>
          <a:xfrm>
            <a:off x="838200" y="1547808"/>
            <a:ext cx="68008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cs typeface="Arial" panose="020B0604020202020204" pitchFamily="34" charset="0"/>
              </a:rPr>
              <a:t>From the Institute of Medicine (2011):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DEE79-9941-2243-BE98-72CA20FBE5F6}"/>
              </a:ext>
            </a:extLst>
          </p:cNvPr>
          <p:cNvSpPr txBox="1"/>
          <p:nvPr/>
        </p:nvSpPr>
        <p:spPr>
          <a:xfrm>
            <a:off x="6942666" y="6596390"/>
            <a:ext cx="5249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  <a:cs typeface="Arial"/>
              </a:rPr>
              <a:t>Institute of Medicine, Clinical Practice Guidelines We Can Trust, 2011 </a:t>
            </a:r>
          </a:p>
        </p:txBody>
      </p:sp>
    </p:spTree>
    <p:extLst>
      <p:ext uri="{BB962C8B-B14F-4D97-AF65-F5344CB8AC3E}">
        <p14:creationId xmlns:p14="http://schemas.microsoft.com/office/powerpoint/2010/main" val="322504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BD688-A3EB-4F45-85A5-2DB17C7D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GRADE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FD002-086C-B744-AB57-6498FBBBC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sz="3200" dirty="0"/>
              <a:t>GRADE Methodology is:</a:t>
            </a:r>
          </a:p>
          <a:p>
            <a:pPr lvl="1"/>
            <a:r>
              <a:rPr lang="en-US" sz="3200" u="sng" dirty="0"/>
              <a:t>G</a:t>
            </a:r>
            <a:r>
              <a:rPr lang="en-US" sz="3200" dirty="0"/>
              <a:t>rading of </a:t>
            </a:r>
          </a:p>
          <a:p>
            <a:pPr lvl="1"/>
            <a:r>
              <a:rPr lang="en-US" sz="3200" u="sng" dirty="0"/>
              <a:t>R</a:t>
            </a:r>
            <a:r>
              <a:rPr lang="en-US" sz="3200" dirty="0"/>
              <a:t>ecommendation,</a:t>
            </a:r>
          </a:p>
          <a:p>
            <a:pPr lvl="1"/>
            <a:r>
              <a:rPr lang="en-US" sz="3200" u="sng" dirty="0"/>
              <a:t>A</a:t>
            </a:r>
            <a:r>
              <a:rPr lang="en-US" sz="3200" dirty="0"/>
              <a:t>ssessment</a:t>
            </a:r>
          </a:p>
          <a:p>
            <a:pPr lvl="1"/>
            <a:r>
              <a:rPr lang="en-US" sz="3200" u="sng" dirty="0"/>
              <a:t>D</a:t>
            </a:r>
            <a:r>
              <a:rPr lang="en-US" sz="3200" dirty="0"/>
              <a:t>evelopment</a:t>
            </a:r>
          </a:p>
          <a:p>
            <a:pPr lvl="1"/>
            <a:r>
              <a:rPr lang="en-US" sz="3200" u="sng" dirty="0"/>
              <a:t>E</a:t>
            </a:r>
            <a:r>
              <a:rPr lang="en-US" sz="3200" dirty="0"/>
              <a:t>valuation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4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778F-99B5-334F-B5AE-4ADFB086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GRADE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6F724-8BF3-B148-B7F2-939058969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440"/>
            <a:ext cx="10515600" cy="560388"/>
          </a:xfrm>
        </p:spPr>
        <p:txBody>
          <a:bodyPr/>
          <a:lstStyle/>
          <a:p>
            <a:r>
              <a:rPr lang="en-US" dirty="0"/>
              <a:t>&gt;100 organizations from 19 countries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D163DC-8F6B-214D-9D37-9ED144629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02" y="2208828"/>
            <a:ext cx="5782923" cy="44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B731-E822-754F-A346-A3EA96A9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 of GRADE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93BC2-1AA2-AB4B-AFDC-8EB97B9DC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method to assess the evidence</a:t>
            </a:r>
          </a:p>
          <a:p>
            <a:pPr lvl="1"/>
            <a:r>
              <a:rPr lang="en-US" sz="2800" dirty="0"/>
              <a:t>Evaluation of the totality of the literature</a:t>
            </a:r>
          </a:p>
          <a:p>
            <a:pPr lvl="1"/>
            <a:r>
              <a:rPr lang="en-US" sz="2800" dirty="0"/>
              <a:t>Expressing the quality of literature</a:t>
            </a:r>
          </a:p>
          <a:p>
            <a:pPr lvl="1"/>
            <a:r>
              <a:rPr lang="en-US" sz="2800" u="sng" dirty="0"/>
              <a:t>Avoidance of expert opinion</a:t>
            </a:r>
          </a:p>
          <a:p>
            <a:pPr lvl="1"/>
            <a:r>
              <a:rPr lang="en-US" sz="2800" dirty="0"/>
              <a:t>Focus on transparency </a:t>
            </a:r>
          </a:p>
          <a:p>
            <a:pPr lvl="1"/>
            <a:r>
              <a:rPr lang="en-US" sz="2800" u="sng" dirty="0"/>
              <a:t>Distinction between quality of evidence and strength of recommendation</a:t>
            </a:r>
          </a:p>
          <a:p>
            <a:pPr lvl="1"/>
            <a:r>
              <a:rPr lang="en-US" sz="2800" dirty="0"/>
              <a:t>Actionable statements from the authors</a:t>
            </a:r>
          </a:p>
        </p:txBody>
      </p:sp>
    </p:spTree>
    <p:extLst>
      <p:ext uri="{BB962C8B-B14F-4D97-AF65-F5344CB8AC3E}">
        <p14:creationId xmlns:p14="http://schemas.microsoft.com/office/powerpoint/2010/main" val="156501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975D-6AB0-7040-897F-E26F0980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Framing the Right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FF7FB-8D8A-FC49-9967-18BFF4734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The first action of the writing group</a:t>
            </a:r>
          </a:p>
          <a:p>
            <a:r>
              <a:rPr lang="en-US" sz="3200" dirty="0"/>
              <a:t>Can only write a PMG if literature exists for your questions</a:t>
            </a:r>
          </a:p>
          <a:p>
            <a:pPr lvl="1"/>
            <a:r>
              <a:rPr lang="en-US" sz="2800" dirty="0"/>
              <a:t>PMGs synthesize literature, not create it</a:t>
            </a:r>
          </a:p>
          <a:p>
            <a:pPr lvl="1"/>
            <a:r>
              <a:rPr lang="en-US" sz="2800" dirty="0"/>
              <a:t>No points for great questions, only for those that can be answered</a:t>
            </a:r>
          </a:p>
          <a:p>
            <a:pPr lvl="1"/>
            <a:r>
              <a:rPr lang="en-US" sz="2800" dirty="0"/>
              <a:t>No literature = No recommendation </a:t>
            </a:r>
            <a:r>
              <a:rPr lang="en-US" dirty="0"/>
              <a:t>= No PMG</a:t>
            </a:r>
          </a:p>
        </p:txBody>
      </p:sp>
    </p:spTree>
    <p:extLst>
      <p:ext uri="{BB962C8B-B14F-4D97-AF65-F5344CB8AC3E}">
        <p14:creationId xmlns:p14="http://schemas.microsoft.com/office/powerpoint/2010/main" val="419350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2770C-FFEC-3142-A87D-A10EAD28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PICO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6684A-A68B-C542-8F55-74813C1EE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GRADE methodology starts with PIC(O) questions</a:t>
            </a:r>
          </a:p>
          <a:p>
            <a:pPr lvl="1"/>
            <a:r>
              <a:rPr lang="en-US" sz="2800" dirty="0"/>
              <a:t>P: Population</a:t>
            </a:r>
          </a:p>
          <a:p>
            <a:pPr lvl="1"/>
            <a:r>
              <a:rPr lang="en-US" sz="2800" dirty="0"/>
              <a:t>I:	  Intervention</a:t>
            </a:r>
          </a:p>
          <a:p>
            <a:pPr lvl="1"/>
            <a:r>
              <a:rPr lang="en-US" sz="2800" dirty="0"/>
              <a:t>C: Comparison </a:t>
            </a:r>
          </a:p>
          <a:p>
            <a:pPr lvl="1"/>
            <a:r>
              <a:rPr lang="en-US" sz="2800" strike="sngStrike" dirty="0"/>
              <a:t>O: Outcomes</a:t>
            </a:r>
            <a:r>
              <a:rPr lang="en-US" sz="2800" dirty="0"/>
              <a:t> </a:t>
            </a:r>
          </a:p>
          <a:p>
            <a:r>
              <a:rPr lang="en-US" sz="3200" dirty="0"/>
              <a:t>EAST PMGs, try to stick to 2-4 questions </a:t>
            </a:r>
          </a:p>
          <a:p>
            <a:pPr lvl="1"/>
            <a:r>
              <a:rPr lang="en-US" sz="2800" dirty="0"/>
              <a:t>With multiple outcomes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30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264A-36F3-EC48-8E6E-29957C7D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About Outcomes?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81754-180F-8140-A534-103304A2C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Include all possible outcomes at first</a:t>
            </a:r>
          </a:p>
          <a:p>
            <a:pPr lvl="1"/>
            <a:r>
              <a:rPr lang="en-US" sz="2800" dirty="0"/>
              <a:t>Teams make a large list and then vote</a:t>
            </a:r>
          </a:p>
          <a:p>
            <a:r>
              <a:rPr lang="en-US" sz="3200" dirty="0"/>
              <a:t>Rank of the outcomes, 1-9</a:t>
            </a:r>
          </a:p>
          <a:p>
            <a:pPr lvl="1"/>
            <a:r>
              <a:rPr lang="en-US" sz="2800" dirty="0"/>
              <a:t>7-9: Critical and will be included</a:t>
            </a:r>
          </a:p>
          <a:p>
            <a:pPr lvl="1"/>
            <a:r>
              <a:rPr lang="en-US" sz="2800" dirty="0"/>
              <a:t>4-6: Important but you may not have time (room)</a:t>
            </a:r>
          </a:p>
          <a:p>
            <a:pPr lvl="1"/>
            <a:r>
              <a:rPr lang="en-US" sz="2800" dirty="0"/>
              <a:t>1-3: Less important, are included</a:t>
            </a:r>
          </a:p>
        </p:txBody>
      </p:sp>
    </p:spTree>
    <p:extLst>
      <p:ext uri="{BB962C8B-B14F-4D97-AF65-F5344CB8AC3E}">
        <p14:creationId xmlns:p14="http://schemas.microsoft.com/office/powerpoint/2010/main" val="899797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E9ED-2019-0448-90DC-2CB159CF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About Outcomes?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E78290-1183-1645-8DA6-FB6C8FE3A9B2}"/>
              </a:ext>
            </a:extLst>
          </p:cNvPr>
          <p:cNvGrpSpPr/>
          <p:nvPr/>
        </p:nvGrpSpPr>
        <p:grpSpPr>
          <a:xfrm>
            <a:off x="2010090" y="2149892"/>
            <a:ext cx="7243012" cy="3596109"/>
            <a:chOff x="1744579" y="2081463"/>
            <a:chExt cx="7243012" cy="3596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D685C6-47D9-9E4F-9FA3-E17DFC31B217}"/>
                </a:ext>
              </a:extLst>
            </p:cNvPr>
            <p:cNvSpPr txBox="1"/>
            <p:nvPr/>
          </p:nvSpPr>
          <p:spPr>
            <a:xfrm>
              <a:off x="1744579" y="3497612"/>
              <a:ext cx="158816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cs typeface="Arial" panose="020B0604020202020204" pitchFamily="34" charset="0"/>
                </a:rPr>
                <a:t>P,I,C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502F37-E3D8-3D44-8898-76D9805EA9D7}"/>
                </a:ext>
              </a:extLst>
            </p:cNvPr>
            <p:cNvGrpSpPr/>
            <p:nvPr/>
          </p:nvGrpSpPr>
          <p:grpSpPr>
            <a:xfrm>
              <a:off x="3332748" y="2081463"/>
              <a:ext cx="5654843" cy="3596109"/>
              <a:chOff x="3332748" y="2081463"/>
              <a:chExt cx="5654843" cy="359610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0BCBB3-C91F-4B49-BE18-275941E08260}"/>
                  </a:ext>
                </a:extLst>
              </p:cNvPr>
              <p:cNvSpPr txBox="1"/>
              <p:nvPr/>
            </p:nvSpPr>
            <p:spPr>
              <a:xfrm>
                <a:off x="5065295" y="2081463"/>
                <a:ext cx="164832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cs typeface="Arial" panose="020B0604020202020204" pitchFamily="34" charset="0"/>
                  </a:rPr>
                  <a:t>Mortality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80A3AD-C100-F044-BAEB-2F71700F43B4}"/>
                  </a:ext>
                </a:extLst>
              </p:cNvPr>
              <p:cNvSpPr txBox="1"/>
              <p:nvPr/>
            </p:nvSpPr>
            <p:spPr>
              <a:xfrm>
                <a:off x="5065295" y="2726703"/>
                <a:ext cx="233412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cs typeface="Arial" panose="020B0604020202020204" pitchFamily="34" charset="0"/>
                  </a:rPr>
                  <a:t>Length of Stay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5093E0-9299-4D44-8CE3-5221654CAE71}"/>
                  </a:ext>
                </a:extLst>
              </p:cNvPr>
              <p:cNvSpPr txBox="1"/>
              <p:nvPr/>
            </p:nvSpPr>
            <p:spPr>
              <a:xfrm>
                <a:off x="5065295" y="3913111"/>
                <a:ext cx="233412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cs typeface="Arial" panose="020B0604020202020204" pitchFamily="34" charset="0"/>
                  </a:rPr>
                  <a:t>Readmission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C46FA7-6B7B-7F45-824E-4AB5A4C367FD}"/>
                  </a:ext>
                </a:extLst>
              </p:cNvPr>
              <p:cNvSpPr txBox="1"/>
              <p:nvPr/>
            </p:nvSpPr>
            <p:spPr>
              <a:xfrm>
                <a:off x="5065295" y="4556935"/>
                <a:ext cx="298765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strike="sngStrike" dirty="0">
                    <a:cs typeface="Arial" panose="020B0604020202020204" pitchFamily="34" charset="0"/>
                  </a:rPr>
                  <a:t>Wound complication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94F30B-5F31-8F4E-8E65-F26B96786308}"/>
                  </a:ext>
                </a:extLst>
              </p:cNvPr>
              <p:cNvSpPr txBox="1"/>
              <p:nvPr/>
            </p:nvSpPr>
            <p:spPr>
              <a:xfrm>
                <a:off x="5065295" y="3315705"/>
                <a:ext cx="392229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cs typeface="Arial" panose="020B0604020202020204" pitchFamily="34" charset="0"/>
                  </a:rPr>
                  <a:t>Patients perception of pain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8C4F34-431A-5848-9AC4-F7B145E8BD2B}"/>
                  </a:ext>
                </a:extLst>
              </p:cNvPr>
              <p:cNvSpPr txBox="1"/>
              <p:nvPr/>
            </p:nvSpPr>
            <p:spPr>
              <a:xfrm>
                <a:off x="5065294" y="5215907"/>
                <a:ext cx="298765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strike="sngStrike" dirty="0">
                    <a:cs typeface="Arial" panose="020B0604020202020204" pitchFamily="34" charset="0"/>
                  </a:rPr>
                  <a:t>Cost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0B8A4A3-1798-6146-849D-37FDB72BFD4A}"/>
                  </a:ext>
                </a:extLst>
              </p:cNvPr>
              <p:cNvCxnSpPr>
                <a:cxnSpLocks/>
                <a:stCxn id="5" idx="3"/>
                <a:endCxn id="7" idx="1"/>
              </p:cNvCxnSpPr>
              <p:nvPr/>
            </p:nvCxnSpPr>
            <p:spPr>
              <a:xfrm flipV="1">
                <a:off x="3332748" y="2312296"/>
                <a:ext cx="1732547" cy="1508482"/>
              </a:xfrm>
              <a:prstGeom prst="straightConnector1">
                <a:avLst/>
              </a:prstGeom>
              <a:ln w="50800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A5FC5A5-12CE-6E42-99C3-CF9A8CA017C4}"/>
                  </a:ext>
                </a:extLst>
              </p:cNvPr>
              <p:cNvCxnSpPr>
                <a:cxnSpLocks/>
                <a:endCxn id="8" idx="1"/>
              </p:cNvCxnSpPr>
              <p:nvPr/>
            </p:nvCxnSpPr>
            <p:spPr>
              <a:xfrm flipV="1">
                <a:off x="3332748" y="2957536"/>
                <a:ext cx="1732547" cy="863242"/>
              </a:xfrm>
              <a:prstGeom prst="straightConnector1">
                <a:avLst/>
              </a:prstGeom>
              <a:ln w="50800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C2C5AAA-9680-AB43-9D77-DE02552A2D23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 flipV="1">
                <a:off x="3332748" y="3546538"/>
                <a:ext cx="1732547" cy="274240"/>
              </a:xfrm>
              <a:prstGeom prst="straightConnector1">
                <a:avLst/>
              </a:prstGeom>
              <a:ln w="50800">
                <a:solidFill>
                  <a:schemeClr val="tx2"/>
                </a:solidFill>
                <a:prstDash val="sysDash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0B91AF5-A520-3D4D-9E68-5559C2AC674A}"/>
                  </a:ext>
                </a:extLst>
              </p:cNvPr>
              <p:cNvCxnSpPr>
                <a:cxnSpLocks/>
                <a:stCxn id="5" idx="3"/>
                <a:endCxn id="9" idx="1"/>
              </p:cNvCxnSpPr>
              <p:nvPr/>
            </p:nvCxnSpPr>
            <p:spPr>
              <a:xfrm>
                <a:off x="3332748" y="3820778"/>
                <a:ext cx="1732547" cy="323166"/>
              </a:xfrm>
              <a:prstGeom prst="straightConnector1">
                <a:avLst/>
              </a:prstGeom>
              <a:ln w="50800">
                <a:solidFill>
                  <a:schemeClr val="tx2"/>
                </a:solidFill>
                <a:prstDash val="sysDash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8ECC17-5253-1E48-9439-2DBA3463C425}"/>
              </a:ext>
            </a:extLst>
          </p:cNvPr>
          <p:cNvGrpSpPr/>
          <p:nvPr/>
        </p:nvGrpSpPr>
        <p:grpSpPr>
          <a:xfrm>
            <a:off x="9153085" y="1900443"/>
            <a:ext cx="553454" cy="3633538"/>
            <a:chOff x="8052951" y="1937084"/>
            <a:chExt cx="553454" cy="363353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72DFCF-8DA2-D14A-B970-8281B17E4312}"/>
                </a:ext>
              </a:extLst>
            </p:cNvPr>
            <p:cNvSpPr/>
            <p:nvPr/>
          </p:nvSpPr>
          <p:spPr>
            <a:xfrm>
              <a:off x="8052952" y="1937084"/>
              <a:ext cx="553453" cy="1191126"/>
            </a:xfrm>
            <a:prstGeom prst="rect">
              <a:avLst/>
            </a:prstGeom>
            <a:solidFill>
              <a:srgbClr val="00B05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>
                  <a:cs typeface="Arial" panose="020B0604020202020204" pitchFamily="34" charset="0"/>
                </a:rPr>
                <a:t>Critical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8ABEBA4-3EC0-4442-A1BA-C6D1EA694138}"/>
                </a:ext>
              </a:extLst>
            </p:cNvPr>
            <p:cNvSpPr/>
            <p:nvPr/>
          </p:nvSpPr>
          <p:spPr>
            <a:xfrm>
              <a:off x="8052951" y="3128210"/>
              <a:ext cx="553453" cy="1251285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  <a:cs typeface="Arial" panose="020B0604020202020204" pitchFamily="34" charset="0"/>
                </a:rPr>
                <a:t>Important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5130BF-1438-AE44-9075-1727CBCB794C}"/>
                </a:ext>
              </a:extLst>
            </p:cNvPr>
            <p:cNvSpPr/>
            <p:nvPr/>
          </p:nvSpPr>
          <p:spPr>
            <a:xfrm>
              <a:off x="8052951" y="4379496"/>
              <a:ext cx="553453" cy="1191126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Weak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0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56985-4A9B-C644-934D-5D5B0778D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734" y="2665074"/>
            <a:ext cx="5547610" cy="767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No Disclosures</a:t>
            </a:r>
          </a:p>
        </p:txBody>
      </p:sp>
    </p:spTree>
    <p:extLst>
      <p:ext uri="{BB962C8B-B14F-4D97-AF65-F5344CB8AC3E}">
        <p14:creationId xmlns:p14="http://schemas.microsoft.com/office/powerpoint/2010/main" val="373107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775F-BD29-9C44-89B2-8392D3E6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6"/>
            <a:ext cx="10515600" cy="1325563"/>
          </a:xfrm>
        </p:spPr>
        <p:txBody>
          <a:bodyPr/>
          <a:lstStyle/>
          <a:p>
            <a:r>
              <a:rPr lang="en-US" b="1" dirty="0"/>
              <a:t>Example of Outcome Determination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3B17F-31C0-FC4D-AD5C-D6A884BB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987" y="1342075"/>
            <a:ext cx="8510025" cy="488181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C8CEF-85FF-8D42-9E66-75DD30028367}"/>
              </a:ext>
            </a:extLst>
          </p:cNvPr>
          <p:cNvSpPr txBox="1"/>
          <p:nvPr/>
        </p:nvSpPr>
        <p:spPr>
          <a:xfrm>
            <a:off x="8124826" y="6596390"/>
            <a:ext cx="406717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Patel M et al., </a:t>
            </a:r>
            <a:r>
              <a:rPr lang="en-US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Trauma Acute Care Surg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2015;78:430-441.</a:t>
            </a:r>
          </a:p>
        </p:txBody>
      </p:sp>
    </p:spTree>
    <p:extLst>
      <p:ext uri="{BB962C8B-B14F-4D97-AF65-F5344CB8AC3E}">
        <p14:creationId xmlns:p14="http://schemas.microsoft.com/office/powerpoint/2010/main" val="4011816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D2F8-CFD2-4744-803F-4278C2A1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Bad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DD7E3-6337-1F41-B698-89A3E9FC3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9586"/>
            <a:ext cx="10515600" cy="1546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“Should splenic angioembolization be </a:t>
            </a:r>
          </a:p>
          <a:p>
            <a:pPr marL="0" indent="0" algn="ctr">
              <a:buNone/>
            </a:pPr>
            <a:r>
              <a:rPr lang="en-US" sz="3200" dirty="0"/>
              <a:t>performed over splenectomy?”</a:t>
            </a:r>
          </a:p>
        </p:txBody>
      </p:sp>
    </p:spTree>
    <p:extLst>
      <p:ext uri="{BB962C8B-B14F-4D97-AF65-F5344CB8AC3E}">
        <p14:creationId xmlns:p14="http://schemas.microsoft.com/office/powerpoint/2010/main" val="1673321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6251-2DF7-B440-95C6-DAB8D816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Good PICO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89361-A3AF-8C47-8393-725E3CAC6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buNone/>
            </a:pPr>
            <a:r>
              <a:rPr lang="en-US" sz="3200" b="1" dirty="0"/>
              <a:t>Population, Intervention, Comparator, Outcome(s)</a:t>
            </a:r>
          </a:p>
          <a:p>
            <a:pPr marL="457200" lvl="1" indent="0">
              <a:buNone/>
            </a:pPr>
            <a:endParaRPr lang="en-US" sz="3200" b="1" dirty="0"/>
          </a:p>
          <a:p>
            <a:pPr marL="457200" lvl="1" indent="0">
              <a:buNone/>
            </a:pPr>
            <a:r>
              <a:rPr lang="en-US" sz="3200" dirty="0"/>
              <a:t>“In adult patients with blunt splenic trauma managed non-operatively (P), should angioembolization (I) be performed compared to no angioembolization (C) to improve splenic preservation (O)?”</a:t>
            </a:r>
          </a:p>
        </p:txBody>
      </p:sp>
    </p:spTree>
    <p:extLst>
      <p:ext uri="{BB962C8B-B14F-4D97-AF65-F5344CB8AC3E}">
        <p14:creationId xmlns:p14="http://schemas.microsoft.com/office/powerpoint/2010/main" val="2593555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95AF-DDB1-184F-8387-EEEEA32C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PICOS and the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07B87-4130-BD4C-9BD3-836CB1F79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1200" cy="4351338"/>
          </a:xfrm>
        </p:spPr>
        <p:txBody>
          <a:bodyPr/>
          <a:lstStyle/>
          <a:p>
            <a:r>
              <a:rPr lang="en-US" dirty="0"/>
              <a:t>For the reader, the PICOs will determine if this PMG aligns to patient practice</a:t>
            </a:r>
          </a:p>
          <a:p>
            <a:r>
              <a:rPr lang="en-US" dirty="0"/>
              <a:t>For the writer, the questions guide the literature search</a:t>
            </a:r>
          </a:p>
          <a:p>
            <a:pPr lvl="1"/>
            <a:r>
              <a:rPr lang="en-US" dirty="0"/>
              <a:t>What medical subject headings (</a:t>
            </a:r>
            <a:r>
              <a:rPr lang="en-US" dirty="0" err="1"/>
              <a:t>MeSH</a:t>
            </a:r>
            <a:r>
              <a:rPr lang="en-US" dirty="0"/>
              <a:t>) terms to use</a:t>
            </a:r>
          </a:p>
          <a:p>
            <a:pPr lvl="1"/>
            <a:r>
              <a:rPr lang="en-US" dirty="0"/>
              <a:t>Which database to search (good PMGs go beyond PubMed)</a:t>
            </a:r>
          </a:p>
          <a:p>
            <a:pPr lvl="1"/>
            <a:r>
              <a:rPr lang="en-US" dirty="0"/>
              <a:t>*Recruit a professional librarian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001C8-DDC2-924F-ACBF-B27B9DD95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482" y="962554"/>
            <a:ext cx="4538256" cy="521440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6762E-CFFE-EF47-9935-E4217C92ABA1}"/>
              </a:ext>
            </a:extLst>
          </p:cNvPr>
          <p:cNvSpPr txBox="1"/>
          <p:nvPr/>
        </p:nvSpPr>
        <p:spPr>
          <a:xfrm>
            <a:off x="7023152" y="6593215"/>
            <a:ext cx="516884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Kasotakis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 et al., </a:t>
            </a:r>
            <a:r>
              <a:rPr lang="en-US" sz="11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Trauma Acute Care Surg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2016;82:618-626.</a:t>
            </a:r>
          </a:p>
        </p:txBody>
      </p:sp>
    </p:spTree>
    <p:extLst>
      <p:ext uri="{BB962C8B-B14F-4D97-AF65-F5344CB8AC3E}">
        <p14:creationId xmlns:p14="http://schemas.microsoft.com/office/powerpoint/2010/main" val="1530219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536C-1B48-AC42-B35C-B7D480F4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Quantitative</a:t>
            </a:r>
            <a:r>
              <a:rPr lang="en-US" b="1" dirty="0"/>
              <a:t> Synthesis for Effect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F522A-56AA-D646-B5F0-2AF50DBFB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238"/>
          </a:xfrm>
        </p:spPr>
        <p:txBody>
          <a:bodyPr/>
          <a:lstStyle/>
          <a:p>
            <a:r>
              <a:rPr lang="en-US" dirty="0"/>
              <a:t>If able, PMGs will present meta-analyses if multiple studies exist with sufficiently similar “PICO type” architecture (similar conditions with similar subjects)  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DD8F09-E259-8249-9C90-4FCC4EF8446F}"/>
              </a:ext>
            </a:extLst>
          </p:cNvPr>
          <p:cNvGrpSpPr/>
          <p:nvPr/>
        </p:nvGrpSpPr>
        <p:grpSpPr>
          <a:xfrm>
            <a:off x="1866238" y="3289519"/>
            <a:ext cx="8702992" cy="2599847"/>
            <a:chOff x="166025" y="3118069"/>
            <a:chExt cx="8702992" cy="25998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BF9CC6-07E8-3545-8A98-225D9BE74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025" y="3118069"/>
              <a:ext cx="6672098" cy="259984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7AC954-AA6F-994F-8470-D89181F9B3F2}"/>
                </a:ext>
              </a:extLst>
            </p:cNvPr>
            <p:cNvSpPr/>
            <p:nvPr/>
          </p:nvSpPr>
          <p:spPr>
            <a:xfrm>
              <a:off x="3042246" y="5022574"/>
              <a:ext cx="661737" cy="30357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15ED59-B134-C34E-9D7D-B1F3E7AB7F60}"/>
                </a:ext>
              </a:extLst>
            </p:cNvPr>
            <p:cNvSpPr/>
            <p:nvPr/>
          </p:nvSpPr>
          <p:spPr>
            <a:xfrm rot="10800000" flipV="1">
              <a:off x="7054341" y="3165274"/>
              <a:ext cx="1814676" cy="255264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statistic = 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 of variation across studies  that is due to heterogeneity rather than chance.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&gt;75% = high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&lt;40% = low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6A3CCF1-1B92-2848-BBEB-E3C3D146C583}"/>
                </a:ext>
              </a:extLst>
            </p:cNvPr>
            <p:cNvCxnSpPr>
              <a:cxnSpLocks/>
              <a:stCxn id="6" idx="3"/>
              <a:endCxn id="7" idx="3"/>
            </p:cNvCxnSpPr>
            <p:nvPr/>
          </p:nvCxnSpPr>
          <p:spPr>
            <a:xfrm flipV="1">
              <a:off x="3703983" y="4441595"/>
              <a:ext cx="3350358" cy="73276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432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D653B-5869-A443-B112-C12C950E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391"/>
            <a:ext cx="10820400" cy="1325563"/>
          </a:xfrm>
        </p:spPr>
        <p:txBody>
          <a:bodyPr/>
          <a:lstStyle/>
          <a:p>
            <a:r>
              <a:rPr lang="en-US" b="1" u="sng" dirty="0"/>
              <a:t>Qualitative</a:t>
            </a:r>
            <a:r>
              <a:rPr lang="en-US" b="1" dirty="0"/>
              <a:t> Synthesis of the Literature Strength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5199C-8DF1-D448-8230-BD81B1741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839"/>
            <a:ext cx="10515600" cy="960438"/>
          </a:xfrm>
        </p:spPr>
        <p:txBody>
          <a:bodyPr/>
          <a:lstStyle/>
          <a:p>
            <a:r>
              <a:rPr lang="en-US" dirty="0"/>
              <a:t>How certain is the author group in an estimate of effect after reviewing the body of literature?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2A366-9FDC-C948-BFE0-8D0520F31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97" y="2200277"/>
            <a:ext cx="8109753" cy="4216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0434B-81BC-8E42-87C4-3488F105FC7A}"/>
              </a:ext>
            </a:extLst>
          </p:cNvPr>
          <p:cNvSpPr txBox="1"/>
          <p:nvPr/>
        </p:nvSpPr>
        <p:spPr>
          <a:xfrm>
            <a:off x="6942666" y="6596390"/>
            <a:ext cx="5249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  <a:cs typeface="Arial"/>
              </a:rPr>
              <a:t>From the GRADE working group, Rebecca Morgan</a:t>
            </a:r>
          </a:p>
        </p:txBody>
      </p:sp>
    </p:spTree>
    <p:extLst>
      <p:ext uri="{BB962C8B-B14F-4D97-AF65-F5344CB8AC3E}">
        <p14:creationId xmlns:p14="http://schemas.microsoft.com/office/powerpoint/2010/main" val="249879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A848-9481-6D4F-8667-F3E318B9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Evidence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7D32E-6070-0B43-85C3-BC4D6B5B1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75063"/>
          </a:xfrm>
        </p:spPr>
        <p:txBody>
          <a:bodyPr/>
          <a:lstStyle/>
          <a:p>
            <a:r>
              <a:rPr lang="en-US" sz="3200" dirty="0"/>
              <a:t>High = very confident that the true effect lies close to that of the estimate of effect</a:t>
            </a:r>
          </a:p>
          <a:p>
            <a:r>
              <a:rPr lang="en-US" sz="3200" dirty="0"/>
              <a:t>Moderate = the true effect is likely to be close to the estimate of the effect</a:t>
            </a:r>
          </a:p>
          <a:p>
            <a:r>
              <a:rPr lang="en-US" sz="3200" dirty="0"/>
              <a:t>Low = confidence in the effect estimate is limited</a:t>
            </a:r>
          </a:p>
          <a:p>
            <a:r>
              <a:rPr lang="en-US" sz="3200" dirty="0"/>
              <a:t>Very low = very little confidence in the effect estimate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41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BCA5-3BE3-8C42-AF30-B66B01AE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Lowering Certainty of the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E875-E864-F145-BBDC-BA7FBF955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For each OUTCOME of the PICO</a:t>
            </a:r>
          </a:p>
          <a:p>
            <a:r>
              <a:rPr lang="en-US" sz="3200" dirty="0"/>
              <a:t>When to down-score the literature quality?</a:t>
            </a:r>
          </a:p>
          <a:p>
            <a:pPr lvl="1"/>
            <a:r>
              <a:rPr lang="en-US" sz="2800" dirty="0"/>
              <a:t>Risk of bias = randomization issues, concealed allocation, blinding, completeness of follow up…</a:t>
            </a:r>
          </a:p>
          <a:p>
            <a:pPr lvl="1"/>
            <a:r>
              <a:rPr lang="en-US" sz="2800" dirty="0"/>
              <a:t>Inconsistency = heterogeneity of the papers, unexplained different results between trials </a:t>
            </a:r>
          </a:p>
          <a:p>
            <a:pPr lvl="1"/>
            <a:r>
              <a:rPr lang="en-US" sz="2800" dirty="0"/>
              <a:t>Indirectness = different P,I and </a:t>
            </a:r>
            <a:r>
              <a:rPr lang="en-US" sz="2800" dirty="0" err="1"/>
              <a:t>Os</a:t>
            </a:r>
            <a:r>
              <a:rPr lang="en-US" sz="2800" dirty="0"/>
              <a:t> from the PICOs</a:t>
            </a:r>
          </a:p>
          <a:p>
            <a:pPr lvl="1"/>
            <a:r>
              <a:rPr lang="en-US" sz="2800" dirty="0"/>
              <a:t>Imprecision = low event rate, wide confidence intervals</a:t>
            </a:r>
          </a:p>
          <a:p>
            <a:pPr lvl="1"/>
            <a:r>
              <a:rPr lang="en-US" sz="2800" dirty="0"/>
              <a:t>Publication bias = the rare negative study, ‘gray’ literature</a:t>
            </a:r>
          </a:p>
        </p:txBody>
      </p:sp>
    </p:spTree>
    <p:extLst>
      <p:ext uri="{BB962C8B-B14F-4D97-AF65-F5344CB8AC3E}">
        <p14:creationId xmlns:p14="http://schemas.microsoft.com/office/powerpoint/2010/main" val="2133920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BAC2-8B09-FD4F-8508-EBDB9AFC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Raising the Certainty of the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8D07C-C168-DB4C-BFB7-33AAE2568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For each OUTCOME of the PICO</a:t>
            </a:r>
          </a:p>
          <a:p>
            <a:r>
              <a:rPr lang="en-US" sz="3200" dirty="0"/>
              <a:t>When to up-score the quality of the literature?</a:t>
            </a:r>
          </a:p>
          <a:p>
            <a:pPr lvl="1"/>
            <a:r>
              <a:rPr lang="en-US" sz="2800" dirty="0"/>
              <a:t>Mainly for observational trials</a:t>
            </a:r>
          </a:p>
          <a:p>
            <a:pPr lvl="1"/>
            <a:r>
              <a:rPr lang="en-US" sz="2800" dirty="0"/>
              <a:t>Large effect size (large risk ratios 0.5 or 2.0)</a:t>
            </a:r>
          </a:p>
          <a:p>
            <a:pPr lvl="1"/>
            <a:r>
              <a:rPr lang="en-US" sz="2800" dirty="0"/>
              <a:t>Dose-response exists</a:t>
            </a:r>
          </a:p>
          <a:p>
            <a:pPr lvl="1"/>
            <a:r>
              <a:rPr lang="en-US" sz="2800" dirty="0"/>
              <a:t>Plausible residual confounding; significant effect seen even in presence of major confounding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7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2F61-EAE5-9E47-A5D0-223C8AEC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Evidence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C5E3A-F6BE-B544-913E-7669E863C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After the quantitative (meta analysis) and qualitative grading of the literature quality, it’s time to make an evidence profile table.</a:t>
            </a:r>
          </a:p>
          <a:p>
            <a:r>
              <a:rPr lang="en-US" dirty="0"/>
              <a:t>An evidence profile is universal to GRADE methodology</a:t>
            </a:r>
          </a:p>
          <a:p>
            <a:r>
              <a:rPr lang="en-US" dirty="0"/>
              <a:t>The table represents:</a:t>
            </a:r>
          </a:p>
          <a:p>
            <a:pPr lvl="1"/>
            <a:r>
              <a:rPr lang="en-US" dirty="0"/>
              <a:t>A single PIC and many </a:t>
            </a:r>
            <a:r>
              <a:rPr lang="en-US" dirty="0" err="1"/>
              <a:t>Os</a:t>
            </a:r>
            <a:endParaRPr lang="en-US" dirty="0"/>
          </a:p>
          <a:p>
            <a:pPr lvl="1"/>
            <a:r>
              <a:rPr lang="en-US" dirty="0"/>
              <a:t>All of the OUTCOMEs for that particular question</a:t>
            </a:r>
          </a:p>
          <a:p>
            <a:pPr lvl="1"/>
            <a:r>
              <a:rPr lang="en-US" dirty="0"/>
              <a:t>Provides the “quality assessment” (reason for altering certainty) for each OUTCOME</a:t>
            </a:r>
          </a:p>
          <a:p>
            <a:pPr lvl="1"/>
            <a:r>
              <a:rPr lang="en-US" dirty="0"/>
              <a:t>Provides a “summary of findings” (data) for each OUTCOME</a:t>
            </a:r>
          </a:p>
          <a:p>
            <a:pPr lvl="1"/>
            <a:r>
              <a:rPr lang="en-US" dirty="0"/>
              <a:t>The overall quality of the literature for the PIC(O) is based on the critical OUTCOME with the LOWEST quality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7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0C5C-C5D8-8547-AC81-913B732B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AA4F0-63BA-214B-855E-2B2F69F1B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Understand the shortcomings of older practice management guideline (PMG) methodologies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Understand the basic work flow of GRADE methodology</a:t>
            </a:r>
          </a:p>
        </p:txBody>
      </p:sp>
    </p:spTree>
    <p:extLst>
      <p:ext uri="{BB962C8B-B14F-4D97-AF65-F5344CB8AC3E}">
        <p14:creationId xmlns:p14="http://schemas.microsoft.com/office/powerpoint/2010/main" val="135348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50C2-2383-BE42-99D5-DD3DF1F5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of an Evidence Profile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113722-1D85-444E-9CA2-E16F302EADE9}"/>
              </a:ext>
            </a:extLst>
          </p:cNvPr>
          <p:cNvGrpSpPr/>
          <p:nvPr/>
        </p:nvGrpSpPr>
        <p:grpSpPr>
          <a:xfrm>
            <a:off x="2529641" y="1690688"/>
            <a:ext cx="7343022" cy="4857394"/>
            <a:chOff x="1443790" y="2286356"/>
            <a:chExt cx="6364706" cy="42799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2EA7F5-E277-DE46-9AAD-06D7AFE4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6666" y="2286356"/>
              <a:ext cx="6341830" cy="427995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4C99B2-2423-D640-82E1-7F7574FB5977}"/>
                </a:ext>
              </a:extLst>
            </p:cNvPr>
            <p:cNvSpPr/>
            <p:nvPr/>
          </p:nvSpPr>
          <p:spPr>
            <a:xfrm>
              <a:off x="1443790" y="3165845"/>
              <a:ext cx="1359568" cy="3594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5A0009-A3F4-7F42-9CD9-43DDA90FD023}"/>
                </a:ext>
              </a:extLst>
            </p:cNvPr>
            <p:cNvSpPr/>
            <p:nvPr/>
          </p:nvSpPr>
          <p:spPr>
            <a:xfrm>
              <a:off x="1466666" y="4276694"/>
              <a:ext cx="1359568" cy="3594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064EB1-3275-1944-8E97-E2A3CD89E8D6}"/>
                </a:ext>
              </a:extLst>
            </p:cNvPr>
            <p:cNvSpPr/>
            <p:nvPr/>
          </p:nvSpPr>
          <p:spPr>
            <a:xfrm>
              <a:off x="1466666" y="5338985"/>
              <a:ext cx="2022492" cy="3594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EB905A-480F-DE4C-A7CD-E6887010AD61}"/>
                </a:ext>
              </a:extLst>
            </p:cNvPr>
            <p:cNvSpPr/>
            <p:nvPr/>
          </p:nvSpPr>
          <p:spPr>
            <a:xfrm>
              <a:off x="4367463" y="3433712"/>
              <a:ext cx="661737" cy="206471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82177F-6DD3-A84D-9CAB-FD41F513757C}"/>
              </a:ext>
            </a:extLst>
          </p:cNvPr>
          <p:cNvSpPr txBox="1"/>
          <p:nvPr/>
        </p:nvSpPr>
        <p:spPr>
          <a:xfrm>
            <a:off x="8540776" y="6596390"/>
            <a:ext cx="365122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cs typeface="Arial" panose="020B0604020202020204" pitchFamily="34" charset="0"/>
              </a:rPr>
              <a:t>Fox N et al., </a:t>
            </a:r>
            <a:r>
              <a:rPr lang="en-US" sz="1100" i="1" dirty="0">
                <a:cs typeface="Arial" panose="020B0604020202020204" pitchFamily="34" charset="0"/>
              </a:rPr>
              <a:t>J Trauma Acute Care Surg</a:t>
            </a:r>
            <a:r>
              <a:rPr lang="en-US" sz="1100" dirty="0">
                <a:cs typeface="Arial" panose="020B0604020202020204" pitchFamily="34" charset="0"/>
              </a:rPr>
              <a:t>.  2015;78:136-146.</a:t>
            </a:r>
          </a:p>
        </p:txBody>
      </p:sp>
    </p:spTree>
    <p:extLst>
      <p:ext uri="{BB962C8B-B14F-4D97-AF65-F5344CB8AC3E}">
        <p14:creationId xmlns:p14="http://schemas.microsoft.com/office/powerpoint/2010/main" val="35142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36B0-4F03-7049-BAA5-D316793E1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9" y="0"/>
            <a:ext cx="10515600" cy="1325563"/>
          </a:xfrm>
        </p:spPr>
        <p:txBody>
          <a:bodyPr/>
          <a:lstStyle/>
          <a:p>
            <a:r>
              <a:rPr lang="en-US" b="1" dirty="0"/>
              <a:t>Putting It All Together for Each PICO Question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DC0FDE-8ED1-6B4E-B621-A400BE08658A}"/>
              </a:ext>
            </a:extLst>
          </p:cNvPr>
          <p:cNvGrpSpPr/>
          <p:nvPr/>
        </p:nvGrpSpPr>
        <p:grpSpPr>
          <a:xfrm>
            <a:off x="3190368" y="1300162"/>
            <a:ext cx="5696458" cy="5218791"/>
            <a:chOff x="1661604" y="1152939"/>
            <a:chExt cx="6072089" cy="549104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A69E98-AFEE-2042-B94B-ED48D781C457}"/>
                </a:ext>
              </a:extLst>
            </p:cNvPr>
            <p:cNvSpPr/>
            <p:nvPr/>
          </p:nvSpPr>
          <p:spPr>
            <a:xfrm>
              <a:off x="3585772" y="1152939"/>
              <a:ext cx="2209369" cy="2120392"/>
            </a:xfrm>
            <a:custGeom>
              <a:avLst/>
              <a:gdLst>
                <a:gd name="connsiteX0" fmla="*/ 0 w 1127124"/>
                <a:gd name="connsiteY0" fmla="*/ 563562 h 1127124"/>
                <a:gd name="connsiteX1" fmla="*/ 563562 w 1127124"/>
                <a:gd name="connsiteY1" fmla="*/ 0 h 1127124"/>
                <a:gd name="connsiteX2" fmla="*/ 1127124 w 1127124"/>
                <a:gd name="connsiteY2" fmla="*/ 563562 h 1127124"/>
                <a:gd name="connsiteX3" fmla="*/ 563562 w 1127124"/>
                <a:gd name="connsiteY3" fmla="*/ 1127124 h 1127124"/>
                <a:gd name="connsiteX4" fmla="*/ 0 w 1127124"/>
                <a:gd name="connsiteY4" fmla="*/ 563562 h 112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7124" h="1127124">
                  <a:moveTo>
                    <a:pt x="0" y="563562"/>
                  </a:moveTo>
                  <a:cubicBezTo>
                    <a:pt x="0" y="252315"/>
                    <a:pt x="252315" y="0"/>
                    <a:pt x="563562" y="0"/>
                  </a:cubicBezTo>
                  <a:cubicBezTo>
                    <a:pt x="874809" y="0"/>
                    <a:pt x="1127124" y="252315"/>
                    <a:pt x="1127124" y="563562"/>
                  </a:cubicBezTo>
                  <a:cubicBezTo>
                    <a:pt x="1127124" y="874809"/>
                    <a:pt x="874809" y="1127124"/>
                    <a:pt x="563562" y="1127124"/>
                  </a:cubicBezTo>
                  <a:cubicBezTo>
                    <a:pt x="252315" y="1127124"/>
                    <a:pt x="0" y="874809"/>
                    <a:pt x="0" y="56356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1733" tIns="191733" rIns="191733" bIns="19173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Overall Evidence Quality over all Outcomes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09DF44C-AFA1-024B-A978-278000034943}"/>
                </a:ext>
              </a:extLst>
            </p:cNvPr>
            <p:cNvSpPr/>
            <p:nvPr/>
          </p:nvSpPr>
          <p:spPr>
            <a:xfrm>
              <a:off x="5708007" y="2679888"/>
              <a:ext cx="2025686" cy="1976090"/>
            </a:xfrm>
            <a:custGeom>
              <a:avLst/>
              <a:gdLst>
                <a:gd name="connsiteX0" fmla="*/ 0 w 1127124"/>
                <a:gd name="connsiteY0" fmla="*/ 563562 h 1127124"/>
                <a:gd name="connsiteX1" fmla="*/ 563562 w 1127124"/>
                <a:gd name="connsiteY1" fmla="*/ 0 h 1127124"/>
                <a:gd name="connsiteX2" fmla="*/ 1127124 w 1127124"/>
                <a:gd name="connsiteY2" fmla="*/ 563562 h 1127124"/>
                <a:gd name="connsiteX3" fmla="*/ 563562 w 1127124"/>
                <a:gd name="connsiteY3" fmla="*/ 1127124 h 1127124"/>
                <a:gd name="connsiteX4" fmla="*/ 0 w 1127124"/>
                <a:gd name="connsiteY4" fmla="*/ 563562 h 112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7124" h="1127124">
                  <a:moveTo>
                    <a:pt x="0" y="563562"/>
                  </a:moveTo>
                  <a:cubicBezTo>
                    <a:pt x="0" y="252315"/>
                    <a:pt x="252315" y="0"/>
                    <a:pt x="563562" y="0"/>
                  </a:cubicBezTo>
                  <a:cubicBezTo>
                    <a:pt x="874809" y="0"/>
                    <a:pt x="1127124" y="252315"/>
                    <a:pt x="1127124" y="563562"/>
                  </a:cubicBezTo>
                  <a:cubicBezTo>
                    <a:pt x="1127124" y="874809"/>
                    <a:pt x="874809" y="1127124"/>
                    <a:pt x="563562" y="1127124"/>
                  </a:cubicBezTo>
                  <a:cubicBezTo>
                    <a:pt x="252315" y="1127124"/>
                    <a:pt x="0" y="874809"/>
                    <a:pt x="0" y="563562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1733" tIns="191733" rIns="191733" bIns="19173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Balance of Benefits vs. Harms 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74D9E9F-742E-5340-AEEC-C08968764BD7}"/>
                </a:ext>
              </a:extLst>
            </p:cNvPr>
            <p:cNvSpPr/>
            <p:nvPr/>
          </p:nvSpPr>
          <p:spPr>
            <a:xfrm>
              <a:off x="4835617" y="4751212"/>
              <a:ext cx="2005471" cy="1892775"/>
            </a:xfrm>
            <a:custGeom>
              <a:avLst/>
              <a:gdLst>
                <a:gd name="connsiteX0" fmla="*/ 0 w 1127124"/>
                <a:gd name="connsiteY0" fmla="*/ 563562 h 1127124"/>
                <a:gd name="connsiteX1" fmla="*/ 563562 w 1127124"/>
                <a:gd name="connsiteY1" fmla="*/ 0 h 1127124"/>
                <a:gd name="connsiteX2" fmla="*/ 1127124 w 1127124"/>
                <a:gd name="connsiteY2" fmla="*/ 563562 h 1127124"/>
                <a:gd name="connsiteX3" fmla="*/ 563562 w 1127124"/>
                <a:gd name="connsiteY3" fmla="*/ 1127124 h 1127124"/>
                <a:gd name="connsiteX4" fmla="*/ 0 w 1127124"/>
                <a:gd name="connsiteY4" fmla="*/ 563562 h 112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7124" h="1127124">
                  <a:moveTo>
                    <a:pt x="0" y="563562"/>
                  </a:moveTo>
                  <a:cubicBezTo>
                    <a:pt x="0" y="252315"/>
                    <a:pt x="252315" y="0"/>
                    <a:pt x="563562" y="0"/>
                  </a:cubicBezTo>
                  <a:cubicBezTo>
                    <a:pt x="874809" y="0"/>
                    <a:pt x="1127124" y="252315"/>
                    <a:pt x="1127124" y="563562"/>
                  </a:cubicBezTo>
                  <a:cubicBezTo>
                    <a:pt x="1127124" y="874809"/>
                    <a:pt x="874809" y="1127124"/>
                    <a:pt x="563562" y="1127124"/>
                  </a:cubicBezTo>
                  <a:cubicBezTo>
                    <a:pt x="252315" y="1127124"/>
                    <a:pt x="0" y="874809"/>
                    <a:pt x="0" y="563562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1733" tIns="191733" rIns="191733" bIns="19173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Resource Use</a:t>
              </a:r>
              <a:endParaRPr lang="en-US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C1EC79D-82C4-8841-A0EB-2DAF608DB342}"/>
                </a:ext>
              </a:extLst>
            </p:cNvPr>
            <p:cNvSpPr/>
            <p:nvPr/>
          </p:nvSpPr>
          <p:spPr>
            <a:xfrm>
              <a:off x="2620228" y="4675642"/>
              <a:ext cx="1961146" cy="1968345"/>
            </a:xfrm>
            <a:custGeom>
              <a:avLst/>
              <a:gdLst>
                <a:gd name="connsiteX0" fmla="*/ 0 w 1127124"/>
                <a:gd name="connsiteY0" fmla="*/ 563562 h 1127124"/>
                <a:gd name="connsiteX1" fmla="*/ 563562 w 1127124"/>
                <a:gd name="connsiteY1" fmla="*/ 0 h 1127124"/>
                <a:gd name="connsiteX2" fmla="*/ 1127124 w 1127124"/>
                <a:gd name="connsiteY2" fmla="*/ 563562 h 1127124"/>
                <a:gd name="connsiteX3" fmla="*/ 563562 w 1127124"/>
                <a:gd name="connsiteY3" fmla="*/ 1127124 h 1127124"/>
                <a:gd name="connsiteX4" fmla="*/ 0 w 1127124"/>
                <a:gd name="connsiteY4" fmla="*/ 563562 h 112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7124" h="1127124">
                  <a:moveTo>
                    <a:pt x="0" y="563562"/>
                  </a:moveTo>
                  <a:cubicBezTo>
                    <a:pt x="0" y="252315"/>
                    <a:pt x="252315" y="0"/>
                    <a:pt x="563562" y="0"/>
                  </a:cubicBezTo>
                  <a:cubicBezTo>
                    <a:pt x="874809" y="0"/>
                    <a:pt x="1127124" y="252315"/>
                    <a:pt x="1127124" y="563562"/>
                  </a:cubicBezTo>
                  <a:cubicBezTo>
                    <a:pt x="1127124" y="874809"/>
                    <a:pt x="874809" y="1127124"/>
                    <a:pt x="563562" y="1127124"/>
                  </a:cubicBezTo>
                  <a:cubicBezTo>
                    <a:pt x="252315" y="1127124"/>
                    <a:pt x="0" y="874809"/>
                    <a:pt x="0" y="56356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1733" tIns="191733" rIns="191733" bIns="19173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Patient’s Values and Preferences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3D3EF43-4AAF-5941-9C49-9973F4F2AC11}"/>
                </a:ext>
              </a:extLst>
            </p:cNvPr>
            <p:cNvSpPr/>
            <p:nvPr/>
          </p:nvSpPr>
          <p:spPr>
            <a:xfrm>
              <a:off x="3335100" y="2754163"/>
              <a:ext cx="2673960" cy="2487513"/>
            </a:xfrm>
            <a:custGeom>
              <a:avLst/>
              <a:gdLst>
                <a:gd name="connsiteX0" fmla="*/ 0 w 2254249"/>
                <a:gd name="connsiteY0" fmla="*/ 1127125 h 2254249"/>
                <a:gd name="connsiteX1" fmla="*/ 1127125 w 2254249"/>
                <a:gd name="connsiteY1" fmla="*/ 0 h 2254249"/>
                <a:gd name="connsiteX2" fmla="*/ 2254250 w 2254249"/>
                <a:gd name="connsiteY2" fmla="*/ 1127125 h 2254249"/>
                <a:gd name="connsiteX3" fmla="*/ 1127125 w 2254249"/>
                <a:gd name="connsiteY3" fmla="*/ 2254250 h 2254249"/>
                <a:gd name="connsiteX4" fmla="*/ 0 w 2254249"/>
                <a:gd name="connsiteY4" fmla="*/ 1127125 h 225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249" h="2254249">
                  <a:moveTo>
                    <a:pt x="0" y="1127125"/>
                  </a:moveTo>
                  <a:cubicBezTo>
                    <a:pt x="0" y="504631"/>
                    <a:pt x="504631" y="0"/>
                    <a:pt x="1127125" y="0"/>
                  </a:cubicBezTo>
                  <a:cubicBezTo>
                    <a:pt x="1749619" y="0"/>
                    <a:pt x="2254250" y="504631"/>
                    <a:pt x="2254250" y="1127125"/>
                  </a:cubicBezTo>
                  <a:cubicBezTo>
                    <a:pt x="2254250" y="1749619"/>
                    <a:pt x="1749619" y="2254250"/>
                    <a:pt x="1127125" y="2254250"/>
                  </a:cubicBezTo>
                  <a:cubicBezTo>
                    <a:pt x="504631" y="2254250"/>
                    <a:pt x="0" y="1749619"/>
                    <a:pt x="0" y="1127125"/>
                  </a:cubicBez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84737" tIns="384737" rIns="384737" bIns="384737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RECOMMENDATION</a:t>
              </a:r>
              <a:endParaRPr lang="en-US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01E7739-3E41-1E4C-A776-84EBE49A3475}"/>
                </a:ext>
              </a:extLst>
            </p:cNvPr>
            <p:cNvSpPr/>
            <p:nvPr/>
          </p:nvSpPr>
          <p:spPr>
            <a:xfrm>
              <a:off x="1661604" y="2739305"/>
              <a:ext cx="1961146" cy="1968345"/>
            </a:xfrm>
            <a:custGeom>
              <a:avLst/>
              <a:gdLst>
                <a:gd name="connsiteX0" fmla="*/ 0 w 1127124"/>
                <a:gd name="connsiteY0" fmla="*/ 563562 h 1127124"/>
                <a:gd name="connsiteX1" fmla="*/ 563562 w 1127124"/>
                <a:gd name="connsiteY1" fmla="*/ 0 h 1127124"/>
                <a:gd name="connsiteX2" fmla="*/ 1127124 w 1127124"/>
                <a:gd name="connsiteY2" fmla="*/ 563562 h 1127124"/>
                <a:gd name="connsiteX3" fmla="*/ 563562 w 1127124"/>
                <a:gd name="connsiteY3" fmla="*/ 1127124 h 1127124"/>
                <a:gd name="connsiteX4" fmla="*/ 0 w 1127124"/>
                <a:gd name="connsiteY4" fmla="*/ 563562 h 112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7124" h="1127124">
                  <a:moveTo>
                    <a:pt x="0" y="563562"/>
                  </a:moveTo>
                  <a:cubicBezTo>
                    <a:pt x="0" y="252315"/>
                    <a:pt x="252315" y="0"/>
                    <a:pt x="563562" y="0"/>
                  </a:cubicBezTo>
                  <a:cubicBezTo>
                    <a:pt x="874809" y="0"/>
                    <a:pt x="1127124" y="252315"/>
                    <a:pt x="1127124" y="563562"/>
                  </a:cubicBezTo>
                  <a:cubicBezTo>
                    <a:pt x="1127124" y="874809"/>
                    <a:pt x="874809" y="1127124"/>
                    <a:pt x="563562" y="1127124"/>
                  </a:cubicBezTo>
                  <a:cubicBezTo>
                    <a:pt x="252315" y="1127124"/>
                    <a:pt x="0" y="874809"/>
                    <a:pt x="0" y="563562"/>
                  </a:cubicBezTo>
                  <a:close/>
                </a:path>
              </a:pathLst>
            </a:custGeom>
            <a:solidFill>
              <a:srgbClr val="7030A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1733" tIns="191733" rIns="191733" bIns="19173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Feasibility, Equity, and Acceptability </a:t>
              </a:r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9E083335-B476-6B4F-B10B-215DF77D3D35}"/>
              </a:ext>
            </a:extLst>
          </p:cNvPr>
          <p:cNvSpPr/>
          <p:nvPr/>
        </p:nvSpPr>
        <p:spPr>
          <a:xfrm>
            <a:off x="10355853" y="5333646"/>
            <a:ext cx="1354006" cy="1268196"/>
          </a:xfrm>
          <a:custGeom>
            <a:avLst/>
            <a:gdLst>
              <a:gd name="connsiteX0" fmla="*/ 0 w 1127124"/>
              <a:gd name="connsiteY0" fmla="*/ 563562 h 1127124"/>
              <a:gd name="connsiteX1" fmla="*/ 563562 w 1127124"/>
              <a:gd name="connsiteY1" fmla="*/ 0 h 1127124"/>
              <a:gd name="connsiteX2" fmla="*/ 1127124 w 1127124"/>
              <a:gd name="connsiteY2" fmla="*/ 563562 h 1127124"/>
              <a:gd name="connsiteX3" fmla="*/ 563562 w 1127124"/>
              <a:gd name="connsiteY3" fmla="*/ 1127124 h 1127124"/>
              <a:gd name="connsiteX4" fmla="*/ 0 w 1127124"/>
              <a:gd name="connsiteY4" fmla="*/ 563562 h 112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124" h="1127124">
                <a:moveTo>
                  <a:pt x="0" y="563562"/>
                </a:moveTo>
                <a:cubicBezTo>
                  <a:pt x="0" y="252315"/>
                  <a:pt x="252315" y="0"/>
                  <a:pt x="563562" y="0"/>
                </a:cubicBezTo>
                <a:cubicBezTo>
                  <a:pt x="874809" y="0"/>
                  <a:pt x="1127124" y="252315"/>
                  <a:pt x="1127124" y="563562"/>
                </a:cubicBezTo>
                <a:cubicBezTo>
                  <a:pt x="1127124" y="874809"/>
                  <a:pt x="874809" y="1127124"/>
                  <a:pt x="563562" y="1127124"/>
                </a:cubicBezTo>
                <a:cubicBezTo>
                  <a:pt x="252315" y="1127124"/>
                  <a:pt x="0" y="874809"/>
                  <a:pt x="0" y="563562"/>
                </a:cubicBezTo>
                <a:close/>
              </a:path>
            </a:pathLst>
          </a:custGeom>
          <a:solidFill>
            <a:srgbClr val="00206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1733" tIns="191733" rIns="191733" bIns="19173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strike="sngStrike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Opinion</a:t>
            </a:r>
          </a:p>
        </p:txBody>
      </p:sp>
    </p:spTree>
    <p:extLst>
      <p:ext uri="{BB962C8B-B14F-4D97-AF65-F5344CB8AC3E}">
        <p14:creationId xmlns:p14="http://schemas.microsoft.com/office/powerpoint/2010/main" val="628215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14083-CA2E-F04A-9370-4BA07082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Strength of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4D7CE-4B69-C447-B2E9-C6765258D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4938"/>
          </a:xfrm>
        </p:spPr>
        <p:txBody>
          <a:bodyPr/>
          <a:lstStyle/>
          <a:p>
            <a:r>
              <a:rPr lang="en-US" sz="3200" dirty="0"/>
              <a:t>The “strength” of the recommendation reflects the extent to which we can be confident that the desirable effects of an intervention outweigh the undesirable effects.</a:t>
            </a:r>
          </a:p>
          <a:p>
            <a:r>
              <a:rPr lang="en-US" sz="3200" dirty="0"/>
              <a:t>Strong vs. weak recommendations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00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DD762-81F1-ED40-8C63-A60A020D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Strength of Recommendations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DCBAE-3938-B145-A48C-39F4EC9E1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strong recommendation for:</a:t>
            </a:r>
          </a:p>
          <a:p>
            <a:pPr lvl="1"/>
            <a:r>
              <a:rPr lang="en-US" sz="2800" u="sng" dirty="0"/>
              <a:t>Patients means</a:t>
            </a:r>
            <a:r>
              <a:rPr lang="en-US" sz="2800" dirty="0"/>
              <a:t>: most and only a small proportion would not want the recommended therapy/intervention</a:t>
            </a:r>
          </a:p>
          <a:p>
            <a:pPr lvl="1"/>
            <a:r>
              <a:rPr lang="en-US" sz="2800" u="sng" dirty="0"/>
              <a:t>Clinicians means</a:t>
            </a:r>
            <a:r>
              <a:rPr lang="en-US" sz="2800" dirty="0"/>
              <a:t>: most patients should receive the recommended therapy/intervention</a:t>
            </a:r>
          </a:p>
          <a:p>
            <a:pPr lvl="1"/>
            <a:r>
              <a:rPr lang="en-US" sz="2800" u="sng" dirty="0"/>
              <a:t>Policymakers means</a:t>
            </a:r>
            <a:r>
              <a:rPr lang="en-US" sz="2800" dirty="0"/>
              <a:t>: that the recommendation can be evaluated as a new policy or performance measure</a:t>
            </a:r>
          </a:p>
          <a:p>
            <a:pPr lvl="2"/>
            <a:r>
              <a:rPr lang="en-US" sz="2800" dirty="0"/>
              <a:t>This is the new “standard of care”</a:t>
            </a:r>
          </a:p>
        </p:txBody>
      </p:sp>
    </p:spTree>
    <p:extLst>
      <p:ext uri="{BB962C8B-B14F-4D97-AF65-F5344CB8AC3E}">
        <p14:creationId xmlns:p14="http://schemas.microsoft.com/office/powerpoint/2010/main" val="156892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BAE3-93D6-8045-B748-61EDC95E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Strength of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DC539-523E-964F-A09F-C2F9AE622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A weak (conditional) recommendation:</a:t>
            </a:r>
          </a:p>
          <a:p>
            <a:pPr lvl="1"/>
            <a:r>
              <a:rPr lang="en-US" sz="2800" dirty="0"/>
              <a:t>Used when the desirable effects of adherence to a recommendation are uncertain.</a:t>
            </a:r>
          </a:p>
          <a:p>
            <a:pPr lvl="2"/>
            <a:r>
              <a:rPr lang="en-US" sz="2800" dirty="0"/>
              <a:t>May be due to low-quality evidence (most common)</a:t>
            </a:r>
          </a:p>
          <a:p>
            <a:pPr lvl="2"/>
            <a:r>
              <a:rPr lang="en-US" sz="2800" dirty="0"/>
              <a:t>May be because the desirable and undesirable effects are closely balanced</a:t>
            </a:r>
          </a:p>
          <a:p>
            <a:pPr lvl="2"/>
            <a:r>
              <a:rPr lang="en-US" sz="2800" dirty="0"/>
              <a:t>May be due to a wide variation in patient preferences</a:t>
            </a:r>
          </a:p>
          <a:p>
            <a:pPr lvl="2"/>
            <a:r>
              <a:rPr lang="en-US" sz="2800" dirty="0"/>
              <a:t>May be due to a large resource need to implement the recommendation</a:t>
            </a:r>
          </a:p>
          <a:p>
            <a:pPr lvl="1"/>
            <a:r>
              <a:rPr lang="en-US" sz="2800" dirty="0"/>
              <a:t>“We conditionally recommend </a:t>
            </a:r>
            <a:r>
              <a:rPr lang="en-US" dirty="0"/>
              <a:t>for/against” or “we suggest for/against”</a:t>
            </a:r>
          </a:p>
        </p:txBody>
      </p:sp>
    </p:spTree>
    <p:extLst>
      <p:ext uri="{BB962C8B-B14F-4D97-AF65-F5344CB8AC3E}">
        <p14:creationId xmlns:p14="http://schemas.microsoft.com/office/powerpoint/2010/main" val="2993796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6A49-1812-7C49-8101-7B64AC19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Strength of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011AE-7393-E842-95F8-D70A42F89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 weak recommendation for:</a:t>
            </a:r>
          </a:p>
          <a:p>
            <a:pPr lvl="1"/>
            <a:r>
              <a:rPr lang="en-US" sz="2800" u="sng" dirty="0"/>
              <a:t>Patients means</a:t>
            </a:r>
            <a:r>
              <a:rPr lang="en-US" sz="2800" dirty="0"/>
              <a:t>: most would want the recommended therapy/intervention but many would not</a:t>
            </a:r>
          </a:p>
          <a:p>
            <a:pPr lvl="1"/>
            <a:r>
              <a:rPr lang="en-US" sz="2800" u="sng" dirty="0"/>
              <a:t>Clinicians means</a:t>
            </a:r>
            <a:r>
              <a:rPr lang="en-US" sz="2800" dirty="0"/>
              <a:t>: that different choices with be appropriate for different patients  </a:t>
            </a:r>
          </a:p>
          <a:p>
            <a:pPr lvl="1"/>
            <a:r>
              <a:rPr lang="en-US" sz="2800" u="sng" dirty="0"/>
              <a:t>Policymakers means</a:t>
            </a:r>
            <a:r>
              <a:rPr lang="en-US" sz="2800" dirty="0"/>
              <a:t>: that the recommendation will require more debate and involvement of stakeholders before policy can be determined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7036-77DE-DD4C-9125-0108F8F5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4"/>
            <a:ext cx="10515600" cy="1325563"/>
          </a:xfrm>
        </p:spPr>
        <p:txBody>
          <a:bodyPr/>
          <a:lstStyle/>
          <a:p>
            <a:r>
              <a:rPr lang="en-US" b="1" dirty="0"/>
              <a:t>Summary of 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5C51A-0AFA-C044-8834-03E21A4C959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55" y="1071563"/>
            <a:ext cx="6964070" cy="542169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47180-5B62-134D-AF71-C5F982ACC5DE}"/>
              </a:ext>
            </a:extLst>
          </p:cNvPr>
          <p:cNvSpPr txBox="1"/>
          <p:nvPr/>
        </p:nvSpPr>
        <p:spPr>
          <a:xfrm>
            <a:off x="9063542" y="6611779"/>
            <a:ext cx="31284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2"/>
                </a:solidFill>
                <a:latin typeface="Arial"/>
                <a:cs typeface="Arial"/>
              </a:rPr>
              <a:t>From the GRADE working group, Shahnaz Sultan</a:t>
            </a:r>
          </a:p>
        </p:txBody>
      </p:sp>
    </p:spTree>
    <p:extLst>
      <p:ext uri="{BB962C8B-B14F-4D97-AF65-F5344CB8AC3E}">
        <p14:creationId xmlns:p14="http://schemas.microsoft.com/office/powerpoint/2010/main" val="1854437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7363-EA33-CC42-BEA4-B670C9B0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19939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QUESTIONS?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A0C634-D0E4-AB47-ABAB-39E57BC65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6" y="5630238"/>
            <a:ext cx="4137066" cy="10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5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0C5C-C5D8-8547-AC81-913B732B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AA4F0-63BA-214B-855E-2B2F69F1B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Understand the shortcomings of older practice management guideline (PMG) methodologies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Understand the basic work flow of GRADE methodology</a:t>
            </a:r>
          </a:p>
        </p:txBody>
      </p:sp>
    </p:spTree>
    <p:extLst>
      <p:ext uri="{BB962C8B-B14F-4D97-AF65-F5344CB8AC3E}">
        <p14:creationId xmlns:p14="http://schemas.microsoft.com/office/powerpoint/2010/main" val="725112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1346-273A-C645-82CD-F4A60F4D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120651"/>
            <a:ext cx="10515600" cy="1325563"/>
          </a:xfrm>
        </p:spPr>
        <p:txBody>
          <a:bodyPr/>
          <a:lstStyle/>
          <a:p>
            <a:r>
              <a:rPr lang="en-US" b="1" dirty="0"/>
              <a:t>Thank You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D18916D-3741-B84C-9610-4B5C18072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860398"/>
            <a:ext cx="8320087" cy="54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4CABC-3D08-6F42-853D-7789BD28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585" y="6086475"/>
            <a:ext cx="1557035" cy="7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210F2-EF59-124E-A2DF-24FA97F0F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are PMGs?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13FB-2C58-5D41-8BAD-90E065BD8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Practice management guidelines (PMGs) are statements that </a:t>
            </a:r>
            <a:r>
              <a:rPr lang="en-US" sz="3200" u="sng" dirty="0"/>
              <a:t>include recommendations</a:t>
            </a:r>
            <a:r>
              <a:rPr lang="en-US" sz="3200" dirty="0"/>
              <a:t> intended to optimize patient care that are informed by a </a:t>
            </a:r>
            <a:r>
              <a:rPr lang="en-US" sz="3200" u="sng" dirty="0"/>
              <a:t>systematic review</a:t>
            </a:r>
            <a:r>
              <a:rPr lang="en-US" sz="3200" dirty="0"/>
              <a:t> of the evidence and an assessment of the benefits and harms of alternative care options.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E5F52-D151-AF4A-99E0-F05A3019C95B}"/>
              </a:ext>
            </a:extLst>
          </p:cNvPr>
          <p:cNvSpPr txBox="1"/>
          <p:nvPr/>
        </p:nvSpPr>
        <p:spPr>
          <a:xfrm>
            <a:off x="7666069" y="6596390"/>
            <a:ext cx="5249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Arial"/>
                <a:cs typeface="Arial"/>
              </a:rPr>
              <a:t>Institute of Medicine, Clinical Practice Guidelines We Can Trust, 2011 </a:t>
            </a:r>
          </a:p>
        </p:txBody>
      </p:sp>
    </p:spTree>
    <p:extLst>
      <p:ext uri="{BB962C8B-B14F-4D97-AF65-F5344CB8AC3E}">
        <p14:creationId xmlns:p14="http://schemas.microsoft.com/office/powerpoint/2010/main" val="29000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Things used </a:t>
            </a:r>
            <a:r>
              <a:rPr lang="en-US" b="1" dirty="0"/>
              <a:t>to be a lot easier….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 write a PMG, pre-2012</a:t>
            </a:r>
          </a:p>
          <a:p>
            <a:pPr lvl="1"/>
            <a:r>
              <a:rPr lang="en-US" sz="2800" dirty="0"/>
              <a:t>Form a group of like personalities and specialties</a:t>
            </a:r>
          </a:p>
          <a:p>
            <a:pPr lvl="1"/>
            <a:r>
              <a:rPr lang="en-US" sz="2800" dirty="0"/>
              <a:t>All encompassing PMG for a large topic</a:t>
            </a:r>
          </a:p>
          <a:p>
            <a:pPr lvl="1"/>
            <a:r>
              <a:rPr lang="en-US" sz="2800" dirty="0"/>
              <a:t>Create many, broad questions</a:t>
            </a:r>
          </a:p>
          <a:p>
            <a:pPr lvl="2"/>
            <a:r>
              <a:rPr lang="en-US" sz="2800" dirty="0"/>
              <a:t>ex) When should we remove cervical collars?</a:t>
            </a:r>
          </a:p>
          <a:p>
            <a:pPr lvl="1"/>
            <a:r>
              <a:rPr lang="en-US" sz="2800" dirty="0"/>
              <a:t>Review </a:t>
            </a:r>
            <a:r>
              <a:rPr lang="en-US" sz="2800" dirty="0" err="1"/>
              <a:t>Pubmed</a:t>
            </a:r>
            <a:endParaRPr lang="en-US" sz="2800" dirty="0"/>
          </a:p>
          <a:p>
            <a:pPr lvl="1"/>
            <a:r>
              <a:rPr lang="en-US" sz="2800" dirty="0"/>
              <a:t>Give broad recommendations</a:t>
            </a:r>
          </a:p>
          <a:p>
            <a:pPr lvl="2"/>
            <a:r>
              <a:rPr lang="en-US" sz="2800" dirty="0"/>
              <a:t>ex) Cervical collars should be removed as soon as feasible after trauma</a:t>
            </a:r>
          </a:p>
        </p:txBody>
      </p:sp>
    </p:spTree>
    <p:extLst>
      <p:ext uri="{BB962C8B-B14F-4D97-AF65-F5344CB8AC3E}">
        <p14:creationId xmlns:p14="http://schemas.microsoft.com/office/powerpoint/2010/main" val="1974222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0A97-4885-7A40-8F3A-63FD7868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Hierarchy of Literature Quality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9C704-94B8-C745-BCF8-FD7534F4F3AC}"/>
              </a:ext>
            </a:extLst>
          </p:cNvPr>
          <p:cNvGrpSpPr/>
          <p:nvPr/>
        </p:nvGrpSpPr>
        <p:grpSpPr>
          <a:xfrm>
            <a:off x="4505073" y="1814512"/>
            <a:ext cx="3181854" cy="4559761"/>
            <a:chOff x="4790571" y="1800225"/>
            <a:chExt cx="3181854" cy="45597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46DAD9F-FDB9-2A4F-8782-5C40D2F03DFD}"/>
                </a:ext>
              </a:extLst>
            </p:cNvPr>
            <p:cNvGrpSpPr/>
            <p:nvPr/>
          </p:nvGrpSpPr>
          <p:grpSpPr>
            <a:xfrm>
              <a:off x="4790571" y="1800225"/>
              <a:ext cx="3181854" cy="4559761"/>
              <a:chOff x="3140237" y="2658972"/>
              <a:chExt cx="2382257" cy="366943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5BC02F4-561B-4942-A0DA-31AD6E802FAF}"/>
                  </a:ext>
                </a:extLst>
              </p:cNvPr>
              <p:cNvSpPr/>
              <p:nvPr/>
            </p:nvSpPr>
            <p:spPr>
              <a:xfrm>
                <a:off x="3140241" y="2658972"/>
                <a:ext cx="2382253" cy="553453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Clinical Observations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00A3A82-B8CF-BC4F-8368-F04BD10155B6}"/>
                  </a:ext>
                </a:extLst>
              </p:cNvPr>
              <p:cNvSpPr/>
              <p:nvPr/>
            </p:nvSpPr>
            <p:spPr>
              <a:xfrm>
                <a:off x="3140241" y="3444003"/>
                <a:ext cx="2382253" cy="553453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Available Data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83A400-70C0-5A41-84FD-1DC9E4B7CAC7}"/>
                  </a:ext>
                </a:extLst>
              </p:cNvPr>
              <p:cNvSpPr/>
              <p:nvPr/>
            </p:nvSpPr>
            <p:spPr>
              <a:xfrm>
                <a:off x="3140238" y="4229034"/>
                <a:ext cx="2382253" cy="553453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Case-Control Studies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1D152D-CEB5-F94E-9007-84B0EDEB0620}"/>
                  </a:ext>
                </a:extLst>
              </p:cNvPr>
              <p:cNvSpPr/>
              <p:nvPr/>
            </p:nvSpPr>
            <p:spPr>
              <a:xfrm>
                <a:off x="3140238" y="5002004"/>
                <a:ext cx="2382253" cy="553453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Cohort Studies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69656D-487D-E841-9DF4-BE3CF03C2AA2}"/>
                  </a:ext>
                </a:extLst>
              </p:cNvPr>
              <p:cNvSpPr/>
              <p:nvPr/>
            </p:nvSpPr>
            <p:spPr>
              <a:xfrm>
                <a:off x="3140237" y="5774949"/>
                <a:ext cx="2382253" cy="553453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Randomized Trials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D29B12F-93FA-C34D-825F-DDF621E47483}"/>
                  </a:ext>
                </a:extLst>
              </p:cNvPr>
              <p:cNvCxnSpPr>
                <a:cxnSpLocks/>
                <a:stCxn id="5" idx="2"/>
                <a:endCxn id="6" idx="0"/>
              </p:cNvCxnSpPr>
              <p:nvPr/>
            </p:nvCxnSpPr>
            <p:spPr>
              <a:xfrm>
                <a:off x="4331368" y="3212425"/>
                <a:ext cx="0" cy="231578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0D9CAE4-3B31-5047-A8C8-31C267FFD63F}"/>
                  </a:ext>
                </a:extLst>
              </p:cNvPr>
              <p:cNvCxnSpPr>
                <a:cxnSpLocks/>
                <a:stCxn id="6" idx="2"/>
                <a:endCxn id="7" idx="0"/>
              </p:cNvCxnSpPr>
              <p:nvPr/>
            </p:nvCxnSpPr>
            <p:spPr>
              <a:xfrm flipH="1">
                <a:off x="4331365" y="3997456"/>
                <a:ext cx="3" cy="231578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6BA0C2A-25F2-DA45-84C2-ECB8BE98BF28}"/>
                  </a:ext>
                </a:extLst>
              </p:cNvPr>
              <p:cNvCxnSpPr>
                <a:cxnSpLocks/>
                <a:stCxn id="7" idx="2"/>
                <a:endCxn id="8" idx="0"/>
              </p:cNvCxnSpPr>
              <p:nvPr/>
            </p:nvCxnSpPr>
            <p:spPr>
              <a:xfrm>
                <a:off x="4331365" y="4782487"/>
                <a:ext cx="0" cy="219517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AF99D95-D935-484E-8853-00C6C30920EF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flipH="1">
              <a:off x="6381496" y="5399498"/>
              <a:ext cx="1" cy="27274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419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4F472-00FF-604E-8EB3-223EEB21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3263" cy="1325563"/>
          </a:xfrm>
        </p:spPr>
        <p:txBody>
          <a:bodyPr>
            <a:normAutofit/>
          </a:bodyPr>
          <a:lstStyle/>
          <a:p>
            <a:r>
              <a:rPr lang="en-US" b="1" dirty="0"/>
              <a:t>Literature Quality = Recommendation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9200C-8B22-0D4B-B43A-2D63698A2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Article Classification (I, II III):</a:t>
            </a:r>
          </a:p>
          <a:p>
            <a:pPr lvl="1"/>
            <a:r>
              <a:rPr lang="en-US" sz="2800" dirty="0"/>
              <a:t>Class I: “Prospective, randomized clinical trial”</a:t>
            </a:r>
          </a:p>
          <a:p>
            <a:pPr lvl="1"/>
            <a:r>
              <a:rPr lang="en-US" sz="2800" dirty="0"/>
              <a:t>Class II: “Clinical studies in which data were collected prospectively or retrospective analyses based on clearly reliable data</a:t>
            </a:r>
          </a:p>
          <a:p>
            <a:pPr lvl="1"/>
            <a:r>
              <a:rPr lang="en-US" sz="2800" dirty="0"/>
              <a:t>Class III: “Studies based on retrospectively collected data”</a:t>
            </a:r>
          </a:p>
        </p:txBody>
      </p:sp>
    </p:spTree>
    <p:extLst>
      <p:ext uri="{BB962C8B-B14F-4D97-AF65-F5344CB8AC3E}">
        <p14:creationId xmlns:p14="http://schemas.microsoft.com/office/powerpoint/2010/main" val="2217480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DE472-FA35-1246-B089-0A0B2DA8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3288" cy="1325563"/>
          </a:xfrm>
        </p:spPr>
        <p:txBody>
          <a:bodyPr/>
          <a:lstStyle/>
          <a:p>
            <a:r>
              <a:rPr lang="en-US" b="1" dirty="0"/>
              <a:t>Literature Quality = Recommendation Strength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D02BD-8039-6B41-B027-1546CDC9B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438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dirty="0"/>
              <a:t>Recommendations classification (1,2,3):</a:t>
            </a:r>
          </a:p>
          <a:p>
            <a:pPr lvl="1"/>
            <a:r>
              <a:rPr lang="en-US" sz="2800" dirty="0"/>
              <a:t>Level 1: The recommendation is convincingly justifiable based on the available scientific data.</a:t>
            </a:r>
          </a:p>
          <a:p>
            <a:pPr lvl="2"/>
            <a:r>
              <a:rPr lang="en-US" sz="2400" dirty="0"/>
              <a:t>Usually based on high quality class I data or strong class II data</a:t>
            </a:r>
          </a:p>
          <a:p>
            <a:pPr lvl="1"/>
            <a:r>
              <a:rPr lang="en-US" sz="2800" dirty="0"/>
              <a:t>Level 2: The recommendation is reasonably justified by the data and strongly support by </a:t>
            </a:r>
            <a:r>
              <a:rPr lang="en-US" sz="2800" u="sng" dirty="0"/>
              <a:t>expert opinion</a:t>
            </a:r>
            <a:r>
              <a:rPr lang="en-US" sz="2800" dirty="0"/>
              <a:t>.</a:t>
            </a:r>
          </a:p>
          <a:p>
            <a:pPr lvl="2"/>
            <a:r>
              <a:rPr lang="en-US" sz="2400" dirty="0"/>
              <a:t>Usually supported by class II data or a preponderance of class III data</a:t>
            </a:r>
          </a:p>
          <a:p>
            <a:pPr lvl="1"/>
            <a:r>
              <a:rPr lang="en-US" sz="2800" dirty="0"/>
              <a:t>Level 3: The recommendation is supported by available data but adequate scientific evidence is lacking.  Supported by class III data.  </a:t>
            </a:r>
          </a:p>
          <a:p>
            <a:pPr lvl="2"/>
            <a:r>
              <a:rPr lang="en-US" sz="2400" dirty="0"/>
              <a:t>This type of recommendation is useful for education purposes.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0DB9C-0AEF-B742-BCAB-C3D25CA7E200}"/>
              </a:ext>
            </a:extLst>
          </p:cNvPr>
          <p:cNvSpPr txBox="1"/>
          <p:nvPr/>
        </p:nvSpPr>
        <p:spPr>
          <a:xfrm>
            <a:off x="3500439" y="6556828"/>
            <a:ext cx="869156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  <a:cs typeface="Arial" panose="020B0604020202020204" pitchFamily="34" charset="0"/>
              </a:rPr>
              <a:t>Interim Manual for Clinical Practice Guideline Development. Rockville, </a:t>
            </a:r>
            <a:r>
              <a:rPr lang="en-US" sz="1100" dirty="0" err="1">
                <a:solidFill>
                  <a:schemeClr val="tx2"/>
                </a:solidFill>
                <a:cs typeface="Arial" panose="020B0604020202020204" pitchFamily="34" charset="0"/>
              </a:rPr>
              <a:t>Md</a:t>
            </a:r>
            <a:r>
              <a:rPr lang="en-US" sz="1100" dirty="0">
                <a:solidFill>
                  <a:schemeClr val="tx2"/>
                </a:solidFill>
                <a:cs typeface="Arial" panose="020B0604020202020204" pitchFamily="34" charset="0"/>
              </a:rPr>
              <a:t>: Agency for Health Care Policy and Research; May 1991.</a:t>
            </a:r>
          </a:p>
        </p:txBody>
      </p:sp>
    </p:spTree>
    <p:extLst>
      <p:ext uri="{BB962C8B-B14F-4D97-AF65-F5344CB8AC3E}">
        <p14:creationId xmlns:p14="http://schemas.microsoft.com/office/powerpoint/2010/main" val="14331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58B4-B891-EB48-9E13-50695155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9025" cy="1325563"/>
          </a:xfrm>
        </p:spPr>
        <p:txBody>
          <a:bodyPr/>
          <a:lstStyle/>
          <a:p>
            <a:r>
              <a:rPr lang="en-US" b="1" dirty="0"/>
              <a:t>Literature Quality = Recommendation Strength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D03E8C-5EA9-2C4E-AA54-962EA71545D1}"/>
              </a:ext>
            </a:extLst>
          </p:cNvPr>
          <p:cNvGrpSpPr/>
          <p:nvPr/>
        </p:nvGrpSpPr>
        <p:grpSpPr>
          <a:xfrm>
            <a:off x="2131464" y="1945354"/>
            <a:ext cx="7755485" cy="3605951"/>
            <a:chOff x="1317078" y="2045367"/>
            <a:chExt cx="6511470" cy="29298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207293-A359-264E-9F01-5F98A7D847E2}"/>
                </a:ext>
              </a:extLst>
            </p:cNvPr>
            <p:cNvSpPr txBox="1"/>
            <p:nvPr/>
          </p:nvSpPr>
          <p:spPr>
            <a:xfrm>
              <a:off x="1317078" y="2045368"/>
              <a:ext cx="2689438" cy="3750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Class I Data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631D87-E105-8643-AEFD-11AA93BD4533}"/>
                </a:ext>
              </a:extLst>
            </p:cNvPr>
            <p:cNvSpPr txBox="1"/>
            <p:nvPr/>
          </p:nvSpPr>
          <p:spPr>
            <a:xfrm>
              <a:off x="1317078" y="3294647"/>
              <a:ext cx="2689438" cy="3750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Class II Data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EC8983-8AF4-DE44-8D55-354FE054BF83}"/>
                </a:ext>
              </a:extLst>
            </p:cNvPr>
            <p:cNvSpPr txBox="1"/>
            <p:nvPr/>
          </p:nvSpPr>
          <p:spPr>
            <a:xfrm>
              <a:off x="1317078" y="4600074"/>
              <a:ext cx="2689438" cy="3750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Class III Data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DD2A5B-C88A-114E-AE53-A4262E11F75B}"/>
                </a:ext>
              </a:extLst>
            </p:cNvPr>
            <p:cNvSpPr txBox="1"/>
            <p:nvPr/>
          </p:nvSpPr>
          <p:spPr>
            <a:xfrm>
              <a:off x="5139110" y="2045367"/>
              <a:ext cx="2689438" cy="3750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Level I Rec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8BE856-476D-3149-AE95-C8A5C24D4B92}"/>
                </a:ext>
              </a:extLst>
            </p:cNvPr>
            <p:cNvSpPr txBox="1"/>
            <p:nvPr/>
          </p:nvSpPr>
          <p:spPr>
            <a:xfrm>
              <a:off x="5139110" y="3290519"/>
              <a:ext cx="2689438" cy="3750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Level II Rec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B87EFB-37F3-684B-817A-D81918AEB554}"/>
                </a:ext>
              </a:extLst>
            </p:cNvPr>
            <p:cNvSpPr txBox="1"/>
            <p:nvPr/>
          </p:nvSpPr>
          <p:spPr>
            <a:xfrm>
              <a:off x="5139110" y="4600073"/>
              <a:ext cx="2689438" cy="3750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Level III Rec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251F3BA-2DFA-F141-9EF2-5301C5F9745E}"/>
                </a:ext>
              </a:extLst>
            </p:cNvPr>
            <p:cNvCxnSpPr>
              <a:stCxn id="5" idx="3"/>
              <a:endCxn id="8" idx="1"/>
            </p:cNvCxnSpPr>
            <p:nvPr/>
          </p:nvCxnSpPr>
          <p:spPr>
            <a:xfrm flipV="1">
              <a:off x="4006516" y="2232917"/>
              <a:ext cx="1132593" cy="1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5E19B26-3DE0-914C-987F-8E1705EDECA3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>
            <a:xfrm flipV="1">
              <a:off x="4006516" y="3478069"/>
              <a:ext cx="1132593" cy="4128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0B40CB-6084-1743-B33A-64218FF57484}"/>
                </a:ext>
              </a:extLst>
            </p:cNvPr>
            <p:cNvCxnSpPr>
              <a:cxnSpLocks/>
              <a:stCxn id="7" idx="3"/>
              <a:endCxn id="10" idx="1"/>
            </p:cNvCxnSpPr>
            <p:nvPr/>
          </p:nvCxnSpPr>
          <p:spPr>
            <a:xfrm flipV="1">
              <a:off x="4006516" y="4787623"/>
              <a:ext cx="1132593" cy="1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E3B489-4270-2041-920E-0C691DC70F9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4006516" y="2232917"/>
              <a:ext cx="1132593" cy="1288435"/>
            </a:xfrm>
            <a:prstGeom prst="straightConnector1">
              <a:avLst/>
            </a:prstGeom>
            <a:ln w="50800">
              <a:solidFill>
                <a:schemeClr val="tx2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134AE9-BE91-724D-A7ED-B1F73E91926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006516" y="3537847"/>
              <a:ext cx="1132594" cy="1249777"/>
            </a:xfrm>
            <a:prstGeom prst="straightConnector1">
              <a:avLst/>
            </a:prstGeom>
            <a:ln w="50800">
              <a:solidFill>
                <a:schemeClr val="tx2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E9B301-7E65-8749-8ACB-03CDCE271E1C}"/>
                </a:ext>
              </a:extLst>
            </p:cNvPr>
            <p:cNvSpPr txBox="1"/>
            <p:nvPr/>
          </p:nvSpPr>
          <p:spPr>
            <a:xfrm rot="18705040">
              <a:off x="3640956" y="2685554"/>
              <a:ext cx="1323474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cs typeface="Arial" panose="020B0604020202020204" pitchFamily="34" charset="0"/>
                </a:rPr>
                <a:t>“Strong”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602E32-9A38-2A4B-B16C-903173958C1A}"/>
                </a:ext>
              </a:extLst>
            </p:cNvPr>
            <p:cNvSpPr txBox="1"/>
            <p:nvPr/>
          </p:nvSpPr>
          <p:spPr>
            <a:xfrm rot="18705040">
              <a:off x="3652322" y="4020418"/>
              <a:ext cx="1489982" cy="232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cs typeface="Arial" panose="020B0604020202020204" pitchFamily="34" charset="0"/>
                </a:rPr>
                <a:t>“Preponderance”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369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1633</Words>
  <Application>Microsoft Office PowerPoint</Application>
  <PresentationFormat>Widescreen</PresentationFormat>
  <Paragraphs>215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Office Theme</vt:lpstr>
      <vt:lpstr>EAST GRADE Course 2019: GRADE Overview</vt:lpstr>
      <vt:lpstr>PowerPoint Presentation</vt:lpstr>
      <vt:lpstr>Learning Objectives</vt:lpstr>
      <vt:lpstr>What are PMGs?</vt:lpstr>
      <vt:lpstr>Things used to be a lot easier….</vt:lpstr>
      <vt:lpstr>The Hierarchy of Literature Quality</vt:lpstr>
      <vt:lpstr>Literature Quality = Recommendation Strength</vt:lpstr>
      <vt:lpstr>Literature Quality = Recommendation Strength</vt:lpstr>
      <vt:lpstr>Literature Quality = Recommendation Strength</vt:lpstr>
      <vt:lpstr>Problems with the Old Way</vt:lpstr>
      <vt:lpstr>The Big Issue with Older Methods</vt:lpstr>
      <vt:lpstr>Goals of a High Quality PMG</vt:lpstr>
      <vt:lpstr>GRADE Methodology</vt:lpstr>
      <vt:lpstr>Other GRADE Groups</vt:lpstr>
      <vt:lpstr>Goal of GRADE Methodology</vt:lpstr>
      <vt:lpstr>Framing the Right Question</vt:lpstr>
      <vt:lpstr>PICO Questions</vt:lpstr>
      <vt:lpstr>What About Outcomes?</vt:lpstr>
      <vt:lpstr>What About Outcomes?</vt:lpstr>
      <vt:lpstr>Example of Outcome Determination</vt:lpstr>
      <vt:lpstr>A Bad Question</vt:lpstr>
      <vt:lpstr>A Good PICO Question</vt:lpstr>
      <vt:lpstr>PICOS and the Literature</vt:lpstr>
      <vt:lpstr>Quantitative Synthesis for Effect Estimates</vt:lpstr>
      <vt:lpstr>Qualitative Synthesis of the Literature Strength</vt:lpstr>
      <vt:lpstr>Evidence Quality</vt:lpstr>
      <vt:lpstr>Lowering Certainty of the Effect</vt:lpstr>
      <vt:lpstr>Raising the Certainty of the Effect</vt:lpstr>
      <vt:lpstr>The Evidence Profile</vt:lpstr>
      <vt:lpstr>Example of an Evidence Profile</vt:lpstr>
      <vt:lpstr>Putting It All Together for Each PICO Question</vt:lpstr>
      <vt:lpstr>The Strength of Recommendations</vt:lpstr>
      <vt:lpstr>The Strength of Recommendations</vt:lpstr>
      <vt:lpstr>The Strength of Recommendations</vt:lpstr>
      <vt:lpstr>The Strength of Recommendations</vt:lpstr>
      <vt:lpstr>Summary of GRADE</vt:lpstr>
      <vt:lpstr>QUESTIONS?</vt:lpstr>
      <vt:lpstr>Learning Objectives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George Kasotakis, MD, MPH</dc:creator>
  <cp:lastModifiedBy>Christine Eme</cp:lastModifiedBy>
  <cp:revision>44</cp:revision>
  <dcterms:created xsi:type="dcterms:W3CDTF">2018-11-10T17:25:49Z</dcterms:created>
  <dcterms:modified xsi:type="dcterms:W3CDTF">2019-01-11T14:46:26Z</dcterms:modified>
</cp:coreProperties>
</file>