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8" r:id="rId1"/>
  </p:sldMasterIdLst>
  <p:notesMasterIdLst>
    <p:notesMasterId r:id="rId28"/>
  </p:notesMasterIdLst>
  <p:sldIdLst>
    <p:sldId id="256" r:id="rId2"/>
    <p:sldId id="257" r:id="rId3"/>
    <p:sldId id="330" r:id="rId4"/>
    <p:sldId id="331" r:id="rId5"/>
    <p:sldId id="332" r:id="rId6"/>
    <p:sldId id="334" r:id="rId7"/>
    <p:sldId id="335" r:id="rId8"/>
    <p:sldId id="336" r:id="rId9"/>
    <p:sldId id="337" r:id="rId10"/>
    <p:sldId id="259" r:id="rId11"/>
    <p:sldId id="338" r:id="rId12"/>
    <p:sldId id="339" r:id="rId13"/>
    <p:sldId id="263" r:id="rId14"/>
    <p:sldId id="264" r:id="rId15"/>
    <p:sldId id="340" r:id="rId16"/>
    <p:sldId id="341" r:id="rId17"/>
    <p:sldId id="342" r:id="rId18"/>
    <p:sldId id="270" r:id="rId19"/>
    <p:sldId id="271" r:id="rId20"/>
    <p:sldId id="343" r:id="rId21"/>
    <p:sldId id="273" r:id="rId22"/>
    <p:sldId id="344" r:id="rId23"/>
    <p:sldId id="346" r:id="rId24"/>
    <p:sldId id="347" r:id="rId25"/>
    <p:sldId id="327" r:id="rId26"/>
    <p:sldId id="368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8F9"/>
    <a:srgbClr val="BDF3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CDE9"/>
          </a:solidFill>
        </a:fill>
      </a:tcStyle>
    </a:wholeTbl>
    <a:band2H>
      <a:tcTxStyle/>
      <a:tcStyle>
        <a:tcBdr/>
        <a:fill>
          <a:solidFill>
            <a:srgbClr val="F1E8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4DD"/>
          </a:solidFill>
        </a:fill>
      </a:tcStyle>
    </a:wholeTbl>
    <a:band2H>
      <a:tcTxStyle/>
      <a:tcStyle>
        <a:tcBdr/>
        <a:fill>
          <a:solidFill>
            <a:srgbClr val="E8F2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FCE"/>
          </a:solidFill>
        </a:fill>
      </a:tcStyle>
    </a:wholeTbl>
    <a:band2H>
      <a:tcTxStyle/>
      <a:tcStyle>
        <a:tcBdr/>
        <a:fill>
          <a:solidFill>
            <a:srgbClr val="FAE9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08"/>
    <p:restoredTop sz="79775"/>
  </p:normalViewPr>
  <p:slideViewPr>
    <p:cSldViewPr snapToGrid="0" snapToObjects="1">
      <p:cViewPr varScale="1">
        <p:scale>
          <a:sx n="53" d="100"/>
          <a:sy n="53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0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0"/>
            <a:ext cx="10363200" cy="2266349"/>
          </a:xfrm>
        </p:spPr>
        <p:txBody>
          <a:bodyPr anchor="ctr"/>
          <a:lstStyle>
            <a:lvl1pPr algn="ctr">
              <a:defRPr sz="5000" i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07340"/>
            <a:ext cx="8534400" cy="15314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B7B849D-B7E1-CD4E-99CC-1E13A26469C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D2143C-7AA2-3D4B-809B-422C92D2FEDA}"/>
              </a:ext>
            </a:extLst>
          </p:cNvPr>
          <p:cNvSpPr/>
          <p:nvPr/>
        </p:nvSpPr>
        <p:spPr bwMode="auto">
          <a:xfrm>
            <a:off x="152400" y="129380"/>
            <a:ext cx="4191000" cy="107762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30584C-EFA8-F24A-87F7-2610DFA40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4" y="168788"/>
            <a:ext cx="3801736" cy="9423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82EC33-250C-F745-A0A0-1E516E8E178B}"/>
              </a:ext>
            </a:extLst>
          </p:cNvPr>
          <p:cNvSpPr/>
          <p:nvPr/>
        </p:nvSpPr>
        <p:spPr bwMode="auto">
          <a:xfrm>
            <a:off x="8915400" y="5872129"/>
            <a:ext cx="3276600" cy="80858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96AE8D-6A53-3346-9232-3BE4CE6A3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872129"/>
            <a:ext cx="2558373" cy="7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9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1" y="2142066"/>
            <a:ext cx="4995335" cy="364913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102812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7E9B-B88C-5648-91C5-992BCA7A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34D76-B290-A144-A359-F2B19E01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B849D-B7E1-CD4E-99CC-1E13A26469C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7E21ED-B49E-BD4B-B938-5001DFB4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AE402-E565-D647-ACC1-F1DA3263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A811-6FE1-774F-BF80-6FA2C621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EAFE5-0E7C-2C4F-9C1D-9E495EB83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4A365-DB4C-5047-AAF3-1EF35360A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043A7-C948-844B-8825-4FE381F1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B849D-B7E1-CD4E-99CC-1E13A26469C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CB17B-E989-D546-A242-C3C2C6E6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1D57B-2EF4-824C-B4B6-4DC62DA99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6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0511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0"/>
            <a:ext cx="10363200" cy="2266349"/>
          </a:xfrm>
        </p:spPr>
        <p:txBody>
          <a:bodyPr anchor="ctr"/>
          <a:lstStyle>
            <a:lvl1pPr algn="ctr">
              <a:defRPr sz="5000" i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07340"/>
            <a:ext cx="8534400" cy="15314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B7B849D-B7E1-CD4E-99CC-1E13A26469C7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 i="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8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45225"/>
            <a:ext cx="7416800" cy="476250"/>
          </a:xfrm>
          <a:prstGeom prst="rect">
            <a:avLst/>
          </a:prstGeom>
          <a:ln/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4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6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3600" b="1" u="sng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45225"/>
            <a:ext cx="7416800" cy="476250"/>
          </a:xfrm>
          <a:prstGeom prst="rect">
            <a:avLst/>
          </a:prstGeom>
          <a:ln/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4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0"/>
            <a:ext cx="5386917" cy="44497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76400"/>
            <a:ext cx="5389033" cy="444976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45225"/>
            <a:ext cx="7416800" cy="476250"/>
          </a:xfrm>
          <a:prstGeom prst="rect">
            <a:avLst/>
          </a:prstGeom>
          <a:ln/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BC695-AACB-6A4D-8630-198FFBC73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45225"/>
            <a:ext cx="8128000" cy="476250"/>
          </a:xfrm>
          <a:prstGeom prst="rect">
            <a:avLst/>
          </a:prstGeom>
          <a:ln/>
        </p:spPr>
        <p:txBody>
          <a:bodyPr/>
          <a:lstStyle>
            <a:lvl1pPr algn="ctr">
              <a:defRPr sz="1600" b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 algn="ctr">
              <a:buNone/>
              <a:defRPr sz="28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45225"/>
            <a:ext cx="8128000" cy="476250"/>
          </a:xfrm>
          <a:prstGeom prst="rect">
            <a:avLst/>
          </a:prstGeom>
          <a:ln/>
        </p:spPr>
        <p:txBody>
          <a:bodyPr/>
          <a:lstStyle>
            <a:lvl1pPr algn="ctr">
              <a:defRPr sz="1600" b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1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45225"/>
            <a:ext cx="7416800" cy="476250"/>
          </a:xfrm>
          <a:prstGeom prst="rect">
            <a:avLst/>
          </a:prstGeom>
          <a:ln/>
        </p:spPr>
        <p:txBody>
          <a:bodyPr/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9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Image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/>
          </a:p>
        </p:txBody>
      </p:sp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619125" y="428625"/>
            <a:ext cx="4762500" cy="130373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9125" y="1982391"/>
            <a:ext cx="4762500" cy="4259461"/>
          </a:xfrm>
          <a:prstGeom prst="rect">
            <a:avLst/>
          </a:prstGeom>
        </p:spPr>
        <p:txBody>
          <a:bodyPr/>
          <a:lstStyle>
            <a:lvl1pPr marL="276809" indent="-276809">
              <a:spcBef>
                <a:spcPts val="2200"/>
              </a:spcBef>
              <a:defRPr sz="2100"/>
            </a:lvl1pPr>
            <a:lvl2pPr marL="553621" indent="-276809">
              <a:spcBef>
                <a:spcPts val="2200"/>
              </a:spcBef>
              <a:defRPr sz="2100"/>
            </a:lvl2pPr>
            <a:lvl3pPr marL="830430" indent="-276809">
              <a:spcBef>
                <a:spcPts val="2200"/>
              </a:spcBef>
              <a:defRPr sz="2100"/>
            </a:lvl3pPr>
            <a:lvl4pPr marL="1107242" indent="-276809">
              <a:spcBef>
                <a:spcPts val="2200"/>
              </a:spcBef>
              <a:defRPr sz="2100"/>
            </a:lvl4pPr>
            <a:lvl5pPr marL="1384051" indent="-276810">
              <a:spcBef>
                <a:spcPts val="2200"/>
              </a:spcBef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9932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2" cy="13578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1"/>
            <a:ext cx="10972800" cy="111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1"/>
            <a:ext cx="10972800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background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6685340"/>
            <a:ext cx="12192000" cy="1727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C41F4-FCB7-BF44-8F39-BF8B691B593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6"/>
          <a:stretch/>
        </p:blipFill>
        <p:spPr>
          <a:xfrm>
            <a:off x="11124561" y="115825"/>
            <a:ext cx="915679" cy="1147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87" y="5921436"/>
            <a:ext cx="2992353" cy="74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700" r:id="rId11"/>
    <p:sldLayoutId id="2147483701" r:id="rId12"/>
    <p:sldLayoutId id="2147483703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12.ti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0.tiff"/><Relationship Id="rId4" Type="http://schemas.openxmlformats.org/officeDocument/2006/relationships/image" Target="../media/image9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 sz="5400"/>
            </a:lvl1pPr>
          </a:lstStyle>
          <a:p>
            <a:r>
              <a:rPr dirty="0"/>
              <a:t>Mechanical ventilation: </a:t>
            </a:r>
            <a:br>
              <a:rPr lang="en-US" dirty="0"/>
            </a:br>
            <a:r>
              <a:rPr dirty="0"/>
              <a:t>Thinking simple</a:t>
            </a:r>
          </a:p>
        </p:txBody>
      </p:sp>
      <p:sp>
        <p:nvSpPr>
          <p:cNvPr id="214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790349"/>
            <a:ext cx="8534400" cy="2007710"/>
          </a:xfrm>
          <a:prstGeom prst="rect">
            <a:avLst/>
          </a:prstGeom>
        </p:spPr>
        <p:txBody>
          <a:bodyPr/>
          <a:lstStyle/>
          <a:p>
            <a:r>
              <a:rPr dirty="0"/>
              <a:t>Micah Long, MD</a:t>
            </a:r>
          </a:p>
          <a:p>
            <a:r>
              <a:rPr dirty="0"/>
              <a:t>Anesthesiology &amp; Critical Care</a:t>
            </a:r>
          </a:p>
          <a:p>
            <a:r>
              <a:rPr dirty="0"/>
              <a:t>University of Wisconsin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9A48F0B-1153-7C47-BCAF-6424DACAC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142" y="3952401"/>
            <a:ext cx="1201658" cy="16836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E5FE8C-82A4-B34E-8A93-DD7FC33FF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8" name="Modes vs. breaths">
            <a:extLst>
              <a:ext uri="{FF2B5EF4-FFF2-40B4-BE49-F238E27FC236}">
                <a16:creationId xmlns:a16="http://schemas.microsoft.com/office/drawing/2014/main" id="{101E6594-C2B7-E741-B7C9-C34DB54EAE37}"/>
              </a:ext>
            </a:extLst>
          </p:cNvPr>
          <p:cNvSpPr txBox="1">
            <a:spLocks/>
          </p:cNvSpPr>
          <p:nvPr/>
        </p:nvSpPr>
        <p:spPr bwMode="auto">
          <a:xfrm>
            <a:off x="152400" y="6056698"/>
            <a:ext cx="8111490" cy="64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000" b="0" i="1" kern="0" dirty="0">
                <a:solidFill>
                  <a:schemeClr val="bg1">
                    <a:lumMod val="50000"/>
                  </a:schemeClr>
                </a:solidFill>
              </a:rPr>
              <a:t>For Audio, go to “Slide Show,” then “Play from Start” with Audio 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6"/>
    </mc:Choice>
    <mc:Fallback xmlns="">
      <p:transition spd="slow" advTm="32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5400"/>
            </a:lvl1pPr>
          </a:lstStyle>
          <a:p>
            <a:pPr algn="l"/>
            <a:r>
              <a:rPr lang="en-US" dirty="0"/>
              <a:t>Roadmap</a:t>
            </a:r>
            <a:endParaRPr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305CF-F58E-EA4D-85C9-E5F0B6838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7289" y="1676400"/>
            <a:ext cx="4629150" cy="4449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Types of Breaths</a:t>
            </a:r>
          </a:p>
          <a:p>
            <a:r>
              <a:rPr lang="en-US" sz="3200" dirty="0"/>
              <a:t>Pressure Breath</a:t>
            </a:r>
          </a:p>
          <a:p>
            <a:pPr lvl="1"/>
            <a:r>
              <a:rPr lang="en-US" sz="2800" dirty="0"/>
              <a:t>Support Breath</a:t>
            </a:r>
          </a:p>
          <a:p>
            <a:r>
              <a:rPr lang="en-US" sz="3200" dirty="0"/>
              <a:t>Flow Breath (volume)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677EE-299B-C54B-8F72-56274BBA74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Modes of Ventilation</a:t>
            </a:r>
            <a:endParaRPr lang="en-US" dirty="0"/>
          </a:p>
          <a:p>
            <a:r>
              <a:rPr lang="en-US" sz="2800" dirty="0"/>
              <a:t>Trad Control (PC, VC)</a:t>
            </a:r>
          </a:p>
          <a:p>
            <a:r>
              <a:rPr lang="en-US" sz="2800" dirty="0"/>
              <a:t>Assist Control (PC/AC, VC/AC, PRVC)</a:t>
            </a:r>
          </a:p>
          <a:p>
            <a:r>
              <a:rPr lang="en-US" sz="2800" dirty="0"/>
              <a:t>Support &amp; SIMV</a:t>
            </a:r>
          </a:p>
          <a:p>
            <a:r>
              <a:rPr lang="en-US" sz="2800" dirty="0"/>
              <a:t>Non-invasive Modes </a:t>
            </a:r>
            <a:br>
              <a:rPr lang="en-US" sz="2800" dirty="0"/>
            </a:br>
            <a:r>
              <a:rPr lang="en-US" sz="2800" dirty="0"/>
              <a:t>(different names, same thing)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DE2D28-C85B-AD4B-98DB-E2C887BF3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5"/>
    </mc:Choice>
    <mc:Fallback xmlns="">
      <p:transition spd="slow" advTm="3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F8E4D-D32A-B348-B9A3-65241CF5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Breath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86DCFF-CA9B-3942-940C-560AC99565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“Physiologic”</a:t>
            </a:r>
          </a:p>
          <a:p>
            <a:pPr lvl="1"/>
            <a:r>
              <a:rPr lang="en-US" dirty="0"/>
              <a:t>This is how we breath, except we breath with negative pressure and the vent gives positive pressure</a:t>
            </a:r>
          </a:p>
          <a:p>
            <a:pPr lvl="1"/>
            <a:r>
              <a:rPr lang="en-US" dirty="0"/>
              <a:t>Both expand the balloon</a:t>
            </a:r>
          </a:p>
        </p:txBody>
      </p:sp>
      <p:pic>
        <p:nvPicPr>
          <p:cNvPr id="4" name="fig1209_tidalvol_medres150-011.png" descr="fig1209_tidalvol_medres150-011.png">
            <a:extLst>
              <a:ext uri="{FF2B5EF4-FFF2-40B4-BE49-F238E27FC236}">
                <a16:creationId xmlns:a16="http://schemas.microsoft.com/office/drawing/2014/main" id="{D7DF70B9-847F-0349-9E21-D47259DE2F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470" b="50000"/>
          <a:stretch>
            <a:fillRect/>
          </a:stretch>
        </p:blipFill>
        <p:spPr>
          <a:xfrm>
            <a:off x="6665698" y="1799811"/>
            <a:ext cx="2687042" cy="35912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Picture 2">
            <a:extLst>
              <a:ext uri="{FF2B5EF4-FFF2-40B4-BE49-F238E27FC236}">
                <a16:creationId xmlns:a16="http://schemas.microsoft.com/office/drawing/2014/main" id="{388D529B-E4D9-F141-B33C-0CB1B7783001}"/>
              </a:ext>
            </a:extLst>
          </p:cNvPr>
          <p:cNvGrpSpPr/>
          <p:nvPr/>
        </p:nvGrpSpPr>
        <p:grpSpPr>
          <a:xfrm>
            <a:off x="9704832" y="1467415"/>
            <a:ext cx="1697368" cy="4449763"/>
            <a:chOff x="0" y="0"/>
            <a:chExt cx="2342129" cy="5497324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1C155D3C-133F-3A41-92DA-39A908FA1150}"/>
                </a:ext>
              </a:extLst>
            </p:cNvPr>
            <p:cNvSpPr/>
            <p:nvPr/>
          </p:nvSpPr>
          <p:spPr>
            <a:xfrm>
              <a:off x="0" y="0"/>
              <a:ext cx="2342130" cy="5497325"/>
            </a:xfrm>
            <a:prstGeom prst="rect">
              <a:avLst/>
            </a:prstGeom>
            <a:solidFill>
              <a:srgbClr val="121D5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" name="image6.tif" descr="image6.tif">
              <a:extLst>
                <a:ext uri="{FF2B5EF4-FFF2-40B4-BE49-F238E27FC236}">
                  <a16:creationId xmlns:a16="http://schemas.microsoft.com/office/drawing/2014/main" id="{C2D1A914-2BA1-6A40-8804-A4A57B77A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2295"/>
            <a:stretch>
              <a:fillRect/>
            </a:stretch>
          </p:blipFill>
          <p:spPr>
            <a:xfrm>
              <a:off x="-1" y="0"/>
              <a:ext cx="2342131" cy="5497325"/>
            </a:xfrm>
            <a:prstGeom prst="rect">
              <a:avLst/>
            </a:prstGeom>
            <a:ln w="9525" cap="flat">
              <a:solidFill>
                <a:srgbClr val="455FD6"/>
              </a:solidFill>
              <a:prstDash val="solid"/>
              <a:round/>
            </a:ln>
            <a:effectLst/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5568D1-175A-CB48-8B22-DB95B7CC5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95"/>
    </mc:Choice>
    <mc:Fallback xmlns="">
      <p:transition spd="slow" advTm="7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043129-6FD0-4F41-AFE4-2E508D0F8154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Pressure Control Breath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6472163" cy="1885839"/>
          </a:xfrm>
        </p:spPr>
        <p:txBody>
          <a:bodyPr/>
          <a:lstStyle/>
          <a:p>
            <a:pPr>
              <a:tabLst>
                <a:tab pos="2108200" algn="l"/>
              </a:tabLst>
            </a:pPr>
            <a:r>
              <a:rPr lang="en-US" sz="2400" b="1" dirty="0"/>
              <a:t>Delivers</a:t>
            </a:r>
            <a:r>
              <a:rPr lang="en-US" sz="2400" dirty="0"/>
              <a:t>: Pressure</a:t>
            </a:r>
            <a:endParaRPr lang="en-US" sz="1600" dirty="0"/>
          </a:p>
          <a:p>
            <a:r>
              <a:rPr lang="en-US" sz="2400" b="1" dirty="0"/>
              <a:t>For a set</a:t>
            </a:r>
            <a:r>
              <a:rPr lang="en-US" sz="2400" dirty="0"/>
              <a:t>: Time </a:t>
            </a:r>
          </a:p>
          <a:p>
            <a:r>
              <a:rPr lang="en-US" sz="2400" b="1" dirty="0"/>
              <a:t>On top of</a:t>
            </a:r>
            <a:r>
              <a:rPr lang="en-US" sz="2400" dirty="0"/>
              <a:t>: PEEP &amp; F</a:t>
            </a:r>
            <a:r>
              <a:rPr lang="en-US" sz="2400" baseline="-25000" dirty="0"/>
              <a:t>I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And can be Synchronized</a:t>
            </a:r>
            <a:r>
              <a:rPr lang="en-US" sz="2400" b="1" dirty="0"/>
              <a:t> </a:t>
            </a:r>
            <a:r>
              <a:rPr lang="en-US" sz="2400" dirty="0"/>
              <a:t>or </a:t>
            </a:r>
            <a:r>
              <a:rPr lang="en-US" sz="2400" b="1" dirty="0"/>
              <a:t>not</a:t>
            </a:r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41D43232-D0F3-024A-BFCA-39C32F5721ED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0991579A-0095-974A-BA25-A90E6402D9A8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" name="Arrow">
            <a:extLst>
              <a:ext uri="{FF2B5EF4-FFF2-40B4-BE49-F238E27FC236}">
                <a16:creationId xmlns:a16="http://schemas.microsoft.com/office/drawing/2014/main" id="{C6577692-9A54-F947-A7B2-C76C9BB14C7F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7B272E5D-E728-594B-A3EE-E25DC7C3365A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Connection Line">
            <a:extLst>
              <a:ext uri="{FF2B5EF4-FFF2-40B4-BE49-F238E27FC236}">
                <a16:creationId xmlns:a16="http://schemas.microsoft.com/office/drawing/2014/main" id="{EA52236D-E3A5-1643-B35E-2390813B8745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E2D4D1BB-0D2D-DD40-9A4F-245D3BDD6E8D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2B1D6422-5778-FC47-A886-CACE0CD305E1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2E8EEEDC-8C31-D840-8B13-5964C82B95AC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5E12F46-4E19-2C4A-8849-0663BA42A1C0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Connection Line">
            <a:extLst>
              <a:ext uri="{FF2B5EF4-FFF2-40B4-BE49-F238E27FC236}">
                <a16:creationId xmlns:a16="http://schemas.microsoft.com/office/drawing/2014/main" id="{0AAE1A95-5724-A249-850E-2A3D7CD1F2A7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Oval 32">
            <a:extLst>
              <a:ext uri="{FF2B5EF4-FFF2-40B4-BE49-F238E27FC236}">
                <a16:creationId xmlns:a16="http://schemas.microsoft.com/office/drawing/2014/main" id="{8D96F941-BEA8-9544-A787-899E151E6AAA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P">
            <a:extLst>
              <a:ext uri="{FF2B5EF4-FFF2-40B4-BE49-F238E27FC236}">
                <a16:creationId xmlns:a16="http://schemas.microsoft.com/office/drawing/2014/main" id="{D9B753FF-E9B9-6547-8F1B-E44BDC69825D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41" name="TextBox 34">
            <a:extLst>
              <a:ext uri="{FF2B5EF4-FFF2-40B4-BE49-F238E27FC236}">
                <a16:creationId xmlns:a16="http://schemas.microsoft.com/office/drawing/2014/main" id="{4E5E2259-EB2C-D64D-A60D-42A59DEDFA04}"/>
              </a:ext>
            </a:extLst>
          </p:cNvPr>
          <p:cNvSpPr txBox="1"/>
          <p:nvPr/>
        </p:nvSpPr>
        <p:spPr>
          <a:xfrm>
            <a:off x="8121062" y="2947844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3E5E2F2C-9158-AA4B-B1C5-1561F228FCFD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4DB7FE44-B9AC-6441-88DE-B8D6EFDE81F9}"/>
              </a:ext>
            </a:extLst>
          </p:cNvPr>
          <p:cNvSpPr txBox="1"/>
          <p:nvPr/>
        </p:nvSpPr>
        <p:spPr>
          <a:xfrm>
            <a:off x="9009090" y="3066073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98197037-5AA6-1643-8210-28F41508AC2D}"/>
              </a:ext>
            </a:extLst>
          </p:cNvPr>
          <p:cNvSpPr txBox="1"/>
          <p:nvPr/>
        </p:nvSpPr>
        <p:spPr>
          <a:xfrm>
            <a:off x="6878237" y="4477660"/>
            <a:ext cx="1008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E23B28DF-9E67-FB4D-A7C9-DF8770AA4C99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46" name="TextBox 34">
            <a:extLst>
              <a:ext uri="{FF2B5EF4-FFF2-40B4-BE49-F238E27FC236}">
                <a16:creationId xmlns:a16="http://schemas.microsoft.com/office/drawing/2014/main" id="{8C0D5087-B09A-1F4D-938D-351BA6C1075C}"/>
              </a:ext>
            </a:extLst>
          </p:cNvPr>
          <p:cNvSpPr txBox="1"/>
          <p:nvPr/>
        </p:nvSpPr>
        <p:spPr>
          <a:xfrm>
            <a:off x="8051492" y="1401115"/>
            <a:ext cx="302522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Pressure turns on quickly (“Rise Time”)</a:t>
            </a:r>
            <a:endParaRPr dirty="0"/>
          </a:p>
        </p:txBody>
      </p:sp>
      <p:sp>
        <p:nvSpPr>
          <p:cNvPr id="47" name="TextBox 34">
            <a:extLst>
              <a:ext uri="{FF2B5EF4-FFF2-40B4-BE49-F238E27FC236}">
                <a16:creationId xmlns:a16="http://schemas.microsoft.com/office/drawing/2014/main" id="{24CE27D2-AC3A-0C43-A76C-D9BBA7417AB5}"/>
              </a:ext>
            </a:extLst>
          </p:cNvPr>
          <p:cNvSpPr txBox="1"/>
          <p:nvPr/>
        </p:nvSpPr>
        <p:spPr>
          <a:xfrm>
            <a:off x="8038580" y="5287256"/>
            <a:ext cx="95983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AUC=Vt</a:t>
            </a:r>
            <a:endParaRPr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DAEAE67-B464-EB47-B9B7-333797FE9276}"/>
              </a:ext>
            </a:extLst>
          </p:cNvPr>
          <p:cNvCxnSpPr>
            <a:cxnSpLocks/>
          </p:cNvCxnSpPr>
          <p:nvPr/>
        </p:nvCxnSpPr>
        <p:spPr bwMode="auto">
          <a:xfrm flipV="1">
            <a:off x="8538519" y="4787117"/>
            <a:ext cx="123567" cy="500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82C072-A462-CC4F-A8E2-533972E195C7}"/>
              </a:ext>
            </a:extLst>
          </p:cNvPr>
          <p:cNvCxnSpPr>
            <a:cxnSpLocks/>
          </p:cNvCxnSpPr>
          <p:nvPr/>
        </p:nvCxnSpPr>
        <p:spPr bwMode="auto">
          <a:xfrm>
            <a:off x="9220876" y="3429000"/>
            <a:ext cx="0" cy="11553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DF0A4C0-A701-A840-8A95-1CA9BDEDFEF8}"/>
              </a:ext>
            </a:extLst>
          </p:cNvPr>
          <p:cNvSpPr/>
          <p:nvPr/>
        </p:nvSpPr>
        <p:spPr>
          <a:xfrm>
            <a:off x="312899" y="3619615"/>
            <a:ext cx="6096000" cy="28007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000" dirty="0"/>
              <a:t>V=IR:  Flow is Variable  (</a:t>
            </a:r>
            <a:r>
              <a:rPr lang="en-US" sz="2000" i="1" dirty="0"/>
              <a:t>thus, tidal volume</a:t>
            </a:r>
            <a:r>
              <a:rPr lang="en-US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Applied Pressure   </a:t>
            </a:r>
            <a:r>
              <a:rPr lang="en-US" b="0" u="sng" dirty="0"/>
              <a:t>V</a:t>
            </a:r>
            <a:r>
              <a:rPr lang="en-US" b="0" dirty="0"/>
              <a:t>=IR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Compliance   V=I</a:t>
            </a:r>
            <a:r>
              <a:rPr lang="en-US" b="0" u="sng" dirty="0"/>
              <a:t>R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i="1" dirty="0"/>
              <a:t>ETT; Lungs, Chest Wall and WOB/Effort</a:t>
            </a:r>
          </a:p>
          <a:p>
            <a:r>
              <a:rPr lang="en-US" sz="2000" dirty="0"/>
              <a:t>Decelerating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Lungs empty = Compliant, </a:t>
            </a:r>
            <a:r>
              <a:rPr lang="en-US" b="0" dirty="0" err="1"/>
              <a:t>P</a:t>
            </a:r>
            <a:r>
              <a:rPr lang="en-US" b="0" baseline="-25000" dirty="0" err="1"/>
              <a:t>atm</a:t>
            </a:r>
            <a:r>
              <a:rPr lang="en-US" b="0" dirty="0"/>
              <a:t> (↑∆P)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Lungs full = Not compliant, </a:t>
            </a:r>
            <a:r>
              <a:rPr lang="en-US" b="0" dirty="0" err="1"/>
              <a:t>P</a:t>
            </a:r>
            <a:r>
              <a:rPr lang="en-US" b="0" baseline="-25000" dirty="0" err="1"/>
              <a:t>vent</a:t>
            </a:r>
            <a:r>
              <a:rPr lang="en-US" b="0" dirty="0"/>
              <a:t> (↓∆P)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EB2872-1ACE-934C-8427-F5B35C1D71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32"/>
    </mc:Choice>
    <mc:Fallback xmlns="">
      <p:transition spd="slow" advTm="172932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C00C33E-F39D-3E40-9B48-A48315F8B57F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1" name="Title 1"/>
          <p:cNvSpPr txBox="1">
            <a:spLocks noGrp="1"/>
          </p:cNvSpPr>
          <p:nvPr>
            <p:ph type="title"/>
          </p:nvPr>
        </p:nvSpPr>
        <p:spPr>
          <a:xfrm>
            <a:off x="274469" y="204477"/>
            <a:ext cx="10131426" cy="145626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dirty="0"/>
              <a:t>Inspiratory Time</a:t>
            </a:r>
            <a:r>
              <a:rPr lang="en-US" dirty="0"/>
              <a:t> Errors: </a:t>
            </a:r>
            <a:r>
              <a:rPr lang="en-US" dirty="0" err="1"/>
              <a:t>I</a:t>
            </a:r>
            <a:r>
              <a:rPr lang="en-US" baseline="-25000" dirty="0" err="1"/>
              <a:t>time</a:t>
            </a:r>
            <a:r>
              <a:rPr lang="en-US" dirty="0"/>
              <a:t> Set Too Long</a:t>
            </a:r>
            <a:endParaRPr dirty="0"/>
          </a:p>
        </p:txBody>
      </p:sp>
      <p:sp>
        <p:nvSpPr>
          <p:cNvPr id="32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225025" y="1459049"/>
            <a:ext cx="4286513" cy="5026355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/>
          <a:p>
            <a:pPr>
              <a:defRPr sz="2400"/>
            </a:pPr>
            <a:r>
              <a:rPr lang="en-US" b="1" dirty="0"/>
              <a:t>Pressure Equilibrates</a:t>
            </a:r>
          </a:p>
          <a:p>
            <a:pPr lvl="1">
              <a:defRPr sz="2400"/>
            </a:pPr>
            <a:r>
              <a:rPr lang="en-US" dirty="0"/>
              <a:t>Lung P = Vent P</a:t>
            </a:r>
            <a:br>
              <a:rPr dirty="0"/>
            </a:br>
            <a:endParaRPr i="1" dirty="0"/>
          </a:p>
          <a:p>
            <a:pPr>
              <a:defRPr sz="2400"/>
            </a:pPr>
            <a:r>
              <a:rPr dirty="0"/>
              <a:t>V = IR</a:t>
            </a:r>
            <a:r>
              <a:rPr i="1" dirty="0"/>
              <a:t> </a:t>
            </a:r>
            <a:endParaRPr lang="en-US" i="1" dirty="0"/>
          </a:p>
          <a:p>
            <a:pPr lvl="1">
              <a:defRPr sz="2400"/>
            </a:pPr>
            <a:r>
              <a:rPr lang="en-US" i="1" dirty="0"/>
              <a:t>No V </a:t>
            </a:r>
            <a:r>
              <a:rPr lang="en-US" i="1" dirty="0">
                <a:sym typeface="Wingdings" pitchFamily="2" charset="2"/>
              </a:rPr>
              <a:t> No Flow</a:t>
            </a:r>
            <a:endParaRPr lang="en-US" i="1" dirty="0"/>
          </a:p>
          <a:p>
            <a:pPr>
              <a:defRPr sz="2400"/>
            </a:pPr>
            <a:endParaRPr lang="en-US" i="1" dirty="0"/>
          </a:p>
          <a:p>
            <a:pPr>
              <a:defRPr sz="2400"/>
            </a:pPr>
            <a:r>
              <a:rPr lang="en-US" b="1" dirty="0"/>
              <a:t>Downstream Consequences</a:t>
            </a:r>
          </a:p>
          <a:p>
            <a:pPr lvl="1">
              <a:defRPr sz="2400"/>
            </a:pPr>
            <a:r>
              <a:rPr lang="en-US" i="1" dirty="0"/>
              <a:t>Does </a:t>
            </a:r>
            <a:r>
              <a:rPr lang="en-US" i="1" u="sng" dirty="0"/>
              <a:t>not</a:t>
            </a:r>
            <a:r>
              <a:rPr lang="en-US" i="1" dirty="0"/>
              <a:t> cause PTX!</a:t>
            </a:r>
          </a:p>
          <a:p>
            <a:pPr lvl="1">
              <a:defRPr sz="2400"/>
            </a:pPr>
            <a:r>
              <a:rPr lang="en-US" dirty="0"/>
              <a:t>Use up all breathing time in inspiration - no time left to exhale.</a:t>
            </a:r>
          </a:p>
          <a:p>
            <a:pPr lvl="2">
              <a:defRPr sz="2400"/>
            </a:pPr>
            <a:r>
              <a:rPr lang="en-US" dirty="0"/>
              <a:t>Air Trap</a:t>
            </a:r>
          </a:p>
          <a:p>
            <a:pPr lvl="1">
              <a:defRPr sz="2400"/>
            </a:pPr>
            <a:r>
              <a:rPr lang="en-US" dirty="0"/>
              <a:t>Uncomfortable</a:t>
            </a:r>
            <a:endParaRPr dirty="0"/>
          </a:p>
        </p:txBody>
      </p:sp>
      <p:sp>
        <p:nvSpPr>
          <p:cNvPr id="323" name="Rectangle"/>
          <p:cNvSpPr/>
          <p:nvPr/>
        </p:nvSpPr>
        <p:spPr>
          <a:xfrm>
            <a:off x="4740758" y="1581947"/>
            <a:ext cx="7272431" cy="4903457"/>
          </a:xfrm>
          <a:prstGeom prst="rect">
            <a:avLst/>
          </a:prstGeom>
          <a:solidFill>
            <a:srgbClr val="FBFBFB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24" name="Arrow"/>
          <p:cNvSpPr/>
          <p:nvPr/>
        </p:nvSpPr>
        <p:spPr>
          <a:xfrm>
            <a:off x="5718063" y="3037715"/>
            <a:ext cx="6050513" cy="198610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25" name="Arrow"/>
          <p:cNvSpPr/>
          <p:nvPr/>
        </p:nvSpPr>
        <p:spPr>
          <a:xfrm>
            <a:off x="5718063" y="5109402"/>
            <a:ext cx="6050513" cy="20411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26" name="Line"/>
          <p:cNvSpPr/>
          <p:nvPr/>
        </p:nvSpPr>
        <p:spPr>
          <a:xfrm flipV="1">
            <a:off x="5725404" y="1677829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P"/>
          <p:cNvSpPr txBox="1"/>
          <p:nvPr/>
        </p:nvSpPr>
        <p:spPr>
          <a:xfrm>
            <a:off x="5155283" y="2907973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328" name="Connection Line"/>
          <p:cNvSpPr/>
          <p:nvPr/>
        </p:nvSpPr>
        <p:spPr>
          <a:xfrm>
            <a:off x="8617445" y="2218441"/>
            <a:ext cx="1752753" cy="88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Line"/>
          <p:cNvSpPr/>
          <p:nvPr/>
        </p:nvSpPr>
        <p:spPr>
          <a:xfrm flipV="1">
            <a:off x="10370196" y="2218431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Line"/>
          <p:cNvSpPr/>
          <p:nvPr/>
        </p:nvSpPr>
        <p:spPr>
          <a:xfrm flipH="1" flipV="1">
            <a:off x="10405895" y="5171509"/>
            <a:ext cx="15" cy="10119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Line"/>
          <p:cNvSpPr/>
          <p:nvPr/>
        </p:nvSpPr>
        <p:spPr>
          <a:xfrm flipH="1" flipV="1">
            <a:off x="8668885" y="4480948"/>
            <a:ext cx="1167717" cy="69056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" name="Line"/>
          <p:cNvSpPr/>
          <p:nvPr/>
        </p:nvSpPr>
        <p:spPr>
          <a:xfrm flipV="1">
            <a:off x="8666965" y="4450106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Connection Line"/>
          <p:cNvSpPr/>
          <p:nvPr/>
        </p:nvSpPr>
        <p:spPr>
          <a:xfrm>
            <a:off x="10433348" y="5213159"/>
            <a:ext cx="1124760" cy="970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Oval 15"/>
          <p:cNvSpPr/>
          <p:nvPr/>
        </p:nvSpPr>
        <p:spPr>
          <a:xfrm>
            <a:off x="5050653" y="2863529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P"/>
          <p:cNvSpPr txBox="1"/>
          <p:nvPr/>
        </p:nvSpPr>
        <p:spPr>
          <a:xfrm>
            <a:off x="5205054" y="4992049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336" name="Line"/>
          <p:cNvSpPr/>
          <p:nvPr/>
        </p:nvSpPr>
        <p:spPr>
          <a:xfrm flipH="1" flipV="1">
            <a:off x="9836600" y="5171509"/>
            <a:ext cx="569310" cy="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5-Point Star 18"/>
          <p:cNvSpPr/>
          <p:nvPr/>
        </p:nvSpPr>
        <p:spPr>
          <a:xfrm>
            <a:off x="9836600" y="4746785"/>
            <a:ext cx="416033" cy="35165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19050" cap="rnd">
            <a:solidFill>
              <a:srgbClr val="7E2D8D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8" name="Connection Line"/>
          <p:cNvSpPr/>
          <p:nvPr/>
        </p:nvSpPr>
        <p:spPr>
          <a:xfrm>
            <a:off x="6119311" y="225050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Line"/>
          <p:cNvSpPr/>
          <p:nvPr/>
        </p:nvSpPr>
        <p:spPr>
          <a:xfrm flipV="1">
            <a:off x="7009670" y="2250164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Line"/>
          <p:cNvSpPr/>
          <p:nvPr/>
        </p:nvSpPr>
        <p:spPr>
          <a:xfrm flipV="1">
            <a:off x="6999228" y="4972031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1" name="Line"/>
          <p:cNvSpPr/>
          <p:nvPr/>
        </p:nvSpPr>
        <p:spPr>
          <a:xfrm flipH="1" flipV="1">
            <a:off x="6121236" y="4526411"/>
            <a:ext cx="906682" cy="44562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2" name="Line"/>
          <p:cNvSpPr/>
          <p:nvPr/>
        </p:nvSpPr>
        <p:spPr>
          <a:xfrm flipV="1">
            <a:off x="6119316" y="4495569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3" name="Connection Line"/>
          <p:cNvSpPr/>
          <p:nvPr/>
        </p:nvSpPr>
        <p:spPr>
          <a:xfrm>
            <a:off x="7006165" y="5213157"/>
            <a:ext cx="1078685" cy="849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4" name="TextBox 25"/>
          <p:cNvSpPr txBox="1"/>
          <p:nvPr/>
        </p:nvSpPr>
        <p:spPr>
          <a:xfrm>
            <a:off x="8617445" y="3304638"/>
            <a:ext cx="259885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lang="en-US" b="0" i="0" dirty="0"/>
              <a:t>↑ ↑ </a:t>
            </a:r>
            <a:r>
              <a:rPr i="0" dirty="0"/>
              <a:t>I-Time</a:t>
            </a:r>
          </a:p>
        </p:txBody>
      </p:sp>
      <p:sp>
        <p:nvSpPr>
          <p:cNvPr id="345" name="TextBox 26"/>
          <p:cNvSpPr txBox="1"/>
          <p:nvPr/>
        </p:nvSpPr>
        <p:spPr>
          <a:xfrm>
            <a:off x="5753650" y="3144937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F5C0B5-8DF2-E445-85BC-FF8AA3764B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9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2" grpId="0" build="p"/>
      <p:bldP spid="330" grpId="0" animBg="1"/>
      <p:bldP spid="331" grpId="0" animBg="1"/>
      <p:bldP spid="332" grpId="0" animBg="1"/>
      <p:bldP spid="333" grpId="0" animBg="1"/>
      <p:bldP spid="336" grpId="0" animBg="1"/>
      <p:bldP spid="3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8439550-706C-BE4B-8093-A244AAA7CFD6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DE54CF36-2A9B-E349-9AA6-65428D46AB76}"/>
              </a:ext>
            </a:extLst>
          </p:cNvPr>
          <p:cNvSpPr/>
          <p:nvPr/>
        </p:nvSpPr>
        <p:spPr>
          <a:xfrm>
            <a:off x="4740758" y="1581947"/>
            <a:ext cx="7272431" cy="4903457"/>
          </a:xfrm>
          <a:prstGeom prst="rect">
            <a:avLst/>
          </a:prstGeom>
          <a:solidFill>
            <a:srgbClr val="FBFBFB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8" name="Freeform 26"/>
          <p:cNvSpPr/>
          <p:nvPr/>
        </p:nvSpPr>
        <p:spPr>
          <a:xfrm>
            <a:off x="8874131" y="4643786"/>
            <a:ext cx="879232" cy="555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" y="18900"/>
                </a:moveTo>
                <a:lnTo>
                  <a:pt x="0" y="0"/>
                </a:lnTo>
                <a:lnTo>
                  <a:pt x="21600" y="15660"/>
                </a:lnTo>
                <a:lnTo>
                  <a:pt x="21168" y="21060"/>
                </a:lnTo>
                <a:lnTo>
                  <a:pt x="1296" y="21600"/>
                </a:lnTo>
                <a:lnTo>
                  <a:pt x="432" y="18900"/>
                </a:lnTo>
                <a:close/>
              </a:path>
            </a:pathLst>
          </a:custGeom>
          <a:solidFill>
            <a:srgbClr val="C1CAF1"/>
          </a:solidFill>
          <a:ln w="19050" cap="rnd">
            <a:solidFill>
              <a:srgbClr val="7E2D8D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Title 1"/>
          <p:cNvSpPr txBox="1">
            <a:spLocks noGrp="1"/>
          </p:cNvSpPr>
          <p:nvPr>
            <p:ph type="title"/>
          </p:nvPr>
        </p:nvSpPr>
        <p:spPr>
          <a:xfrm>
            <a:off x="274469" y="204477"/>
            <a:ext cx="10131426" cy="145626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Inspiratory Time Errors: </a:t>
            </a:r>
            <a:r>
              <a:rPr lang="en-US" dirty="0" err="1"/>
              <a:t>I</a:t>
            </a:r>
            <a:r>
              <a:rPr lang="en-US" baseline="-25000" dirty="0" err="1"/>
              <a:t>time</a:t>
            </a:r>
            <a:r>
              <a:rPr lang="en-US" dirty="0"/>
              <a:t> Set Too Short</a:t>
            </a:r>
            <a:endParaRPr dirty="0"/>
          </a:p>
        </p:txBody>
      </p:sp>
      <p:sp>
        <p:nvSpPr>
          <p:cNvPr id="35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284461" y="1477051"/>
            <a:ext cx="4219857" cy="5176472"/>
          </a:xfrm>
          <a:prstGeom prst="rect">
            <a:avLst/>
          </a:prstGeom>
        </p:spPr>
        <p:txBody>
          <a:bodyPr anchor="t"/>
          <a:lstStyle/>
          <a:p>
            <a:pPr>
              <a:defRPr sz="2400"/>
            </a:pPr>
            <a:r>
              <a:rPr lang="en-US" sz="2000" b="1" dirty="0"/>
              <a:t>Physics Never Changes (V=IR)</a:t>
            </a:r>
          </a:p>
          <a:p>
            <a:pPr lvl="1">
              <a:defRPr sz="2400"/>
            </a:pPr>
            <a:r>
              <a:rPr lang="en-US" sz="2000" dirty="0"/>
              <a:t>The Flow-Curve peak and deceleration looks the same.  </a:t>
            </a:r>
            <a:endParaRPr lang="en-US" sz="2000" b="1" dirty="0"/>
          </a:p>
          <a:p>
            <a:pPr>
              <a:defRPr sz="2400"/>
            </a:pPr>
            <a:endParaRPr lang="en-US" sz="2000" b="1" dirty="0"/>
          </a:p>
          <a:p>
            <a:pPr>
              <a:defRPr sz="2400"/>
            </a:pPr>
            <a:r>
              <a:rPr lang="en-US" sz="2000" b="1" dirty="0"/>
              <a:t>The flow pattern cuts off early</a:t>
            </a:r>
          </a:p>
          <a:p>
            <a:pPr lvl="1">
              <a:defRPr sz="2400"/>
            </a:pPr>
            <a:r>
              <a:rPr sz="2000" b="1" dirty="0"/>
              <a:t>Low Tidal Volume. </a:t>
            </a:r>
            <a:br>
              <a:rPr sz="2000" dirty="0"/>
            </a:br>
            <a:r>
              <a:rPr sz="2000" dirty="0"/>
              <a:t>You miss out on a lot of AUC</a:t>
            </a:r>
            <a:endParaRPr lang="en-US" sz="2000" dirty="0"/>
          </a:p>
          <a:p>
            <a:pPr marL="457200" lvl="1" indent="0">
              <a:buNone/>
              <a:defRPr sz="2400"/>
            </a:pPr>
            <a:endParaRPr lang="en-US" sz="2000" dirty="0"/>
          </a:p>
          <a:p>
            <a:pPr>
              <a:defRPr sz="2400"/>
            </a:pPr>
            <a:r>
              <a:rPr lang="en-US" sz="2000" b="1" dirty="0"/>
              <a:t>Downstream Consequences</a:t>
            </a:r>
          </a:p>
          <a:p>
            <a:pPr lvl="1">
              <a:defRPr sz="2400"/>
            </a:pPr>
            <a:r>
              <a:rPr lang="en-US" sz="2000" dirty="0"/>
              <a:t>Small Vt = Low </a:t>
            </a:r>
            <a:r>
              <a:rPr lang="en-US" sz="2000" dirty="0" err="1"/>
              <a:t>Vmin</a:t>
            </a:r>
            <a:endParaRPr lang="en-US" sz="2000" dirty="0"/>
          </a:p>
          <a:p>
            <a:pPr lvl="1">
              <a:defRPr sz="2400"/>
            </a:pPr>
            <a:r>
              <a:rPr lang="en-US" sz="2000" dirty="0"/>
              <a:t>To get to your goal tidal volume, you have to use a lot of pressure.</a:t>
            </a:r>
          </a:p>
          <a:p>
            <a:pPr lvl="1">
              <a:defRPr sz="2400"/>
            </a:pPr>
            <a:r>
              <a:rPr lang="en-US" sz="2000" dirty="0"/>
              <a:t>Uncomfortable</a:t>
            </a:r>
            <a:endParaRPr sz="2000" dirty="0"/>
          </a:p>
        </p:txBody>
      </p:sp>
      <p:sp>
        <p:nvSpPr>
          <p:cNvPr id="351" name="Arrow"/>
          <p:cNvSpPr/>
          <p:nvPr/>
        </p:nvSpPr>
        <p:spPr>
          <a:xfrm>
            <a:off x="5622897" y="3020632"/>
            <a:ext cx="6050513" cy="198610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52" name="Arrow"/>
          <p:cNvSpPr/>
          <p:nvPr/>
        </p:nvSpPr>
        <p:spPr>
          <a:xfrm>
            <a:off x="5622897" y="5092319"/>
            <a:ext cx="6050513" cy="20411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53" name="Line"/>
          <p:cNvSpPr/>
          <p:nvPr/>
        </p:nvSpPr>
        <p:spPr>
          <a:xfrm flipV="1">
            <a:off x="5630238" y="1660746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P"/>
          <p:cNvSpPr txBox="1"/>
          <p:nvPr/>
        </p:nvSpPr>
        <p:spPr>
          <a:xfrm>
            <a:off x="5060117" y="2890890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355" name="Connection Line"/>
          <p:cNvSpPr/>
          <p:nvPr/>
        </p:nvSpPr>
        <p:spPr>
          <a:xfrm>
            <a:off x="8522262" y="2201358"/>
            <a:ext cx="392117" cy="88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6" name="Line"/>
          <p:cNvSpPr/>
          <p:nvPr/>
        </p:nvSpPr>
        <p:spPr>
          <a:xfrm flipV="1">
            <a:off x="8916747" y="2201348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Line"/>
          <p:cNvSpPr/>
          <p:nvPr/>
        </p:nvSpPr>
        <p:spPr>
          <a:xfrm flipV="1">
            <a:off x="8893487" y="4643786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8" name="Line"/>
          <p:cNvSpPr/>
          <p:nvPr/>
        </p:nvSpPr>
        <p:spPr>
          <a:xfrm flipH="1" flipV="1">
            <a:off x="8573719" y="4463866"/>
            <a:ext cx="340661" cy="2013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Line"/>
          <p:cNvSpPr/>
          <p:nvPr/>
        </p:nvSpPr>
        <p:spPr>
          <a:xfrm flipV="1">
            <a:off x="8571799" y="443302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0" name="Connection Line"/>
          <p:cNvSpPr/>
          <p:nvPr/>
        </p:nvSpPr>
        <p:spPr>
          <a:xfrm>
            <a:off x="8893501" y="5196070"/>
            <a:ext cx="1152184" cy="527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Oval 15"/>
          <p:cNvSpPr/>
          <p:nvPr/>
        </p:nvSpPr>
        <p:spPr>
          <a:xfrm>
            <a:off x="4955487" y="284644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2" name="P"/>
          <p:cNvSpPr txBox="1"/>
          <p:nvPr/>
        </p:nvSpPr>
        <p:spPr>
          <a:xfrm>
            <a:off x="5109888" y="4974966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363" name="Connection Line"/>
          <p:cNvSpPr/>
          <p:nvPr/>
        </p:nvSpPr>
        <p:spPr>
          <a:xfrm>
            <a:off x="6024145" y="223342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 flipV="1">
            <a:off x="6914504" y="2233081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Line"/>
          <p:cNvSpPr/>
          <p:nvPr/>
        </p:nvSpPr>
        <p:spPr>
          <a:xfrm flipV="1">
            <a:off x="6904062" y="4954948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Line"/>
          <p:cNvSpPr/>
          <p:nvPr/>
        </p:nvSpPr>
        <p:spPr>
          <a:xfrm flipH="1" flipV="1">
            <a:off x="6026070" y="4509328"/>
            <a:ext cx="906682" cy="44562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7" name="Line"/>
          <p:cNvSpPr/>
          <p:nvPr/>
        </p:nvSpPr>
        <p:spPr>
          <a:xfrm flipV="1">
            <a:off x="6024150" y="4478486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Connection Line"/>
          <p:cNvSpPr/>
          <p:nvPr/>
        </p:nvSpPr>
        <p:spPr>
          <a:xfrm>
            <a:off x="6910999" y="5196074"/>
            <a:ext cx="1078685" cy="849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TextBox 25"/>
          <p:cNvSpPr txBox="1"/>
          <p:nvPr/>
        </p:nvSpPr>
        <p:spPr>
          <a:xfrm>
            <a:off x="8145753" y="3151885"/>
            <a:ext cx="259885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Shorter I-Time</a:t>
            </a:r>
          </a:p>
        </p:txBody>
      </p:sp>
      <p:sp>
        <p:nvSpPr>
          <p:cNvPr id="370" name="TextBox 27"/>
          <p:cNvSpPr txBox="1"/>
          <p:nvPr/>
        </p:nvSpPr>
        <p:spPr>
          <a:xfrm>
            <a:off x="9391401" y="5955733"/>
            <a:ext cx="259885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t>”Missed” tidal volume!</a:t>
            </a:r>
          </a:p>
        </p:txBody>
      </p:sp>
      <p:sp>
        <p:nvSpPr>
          <p:cNvPr id="371" name="Straight Arrow Connector 28"/>
          <p:cNvSpPr/>
          <p:nvPr/>
        </p:nvSpPr>
        <p:spPr>
          <a:xfrm flipH="1" flipV="1">
            <a:off x="9183604" y="4969752"/>
            <a:ext cx="943055" cy="985982"/>
          </a:xfrm>
          <a:prstGeom prst="line">
            <a:avLst/>
          </a:prstGeom>
          <a:ln w="57150" cap="rnd">
            <a:solidFill>
              <a:srgbClr val="8394E4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2" name="TextBox 29"/>
          <p:cNvSpPr txBox="1"/>
          <p:nvPr/>
        </p:nvSpPr>
        <p:spPr>
          <a:xfrm>
            <a:off x="5704175" y="3127530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A65623-852C-5D44-A3E7-CAF75C39A8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440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" grpId="0" animBg="1"/>
      <p:bldP spid="350" grpId="0" build="p"/>
      <p:bldP spid="357" grpId="0" animBg="1"/>
      <p:bldP spid="358" grpId="0" animBg="1"/>
      <p:bldP spid="359" grpId="0" animBg="1"/>
      <p:bldP spid="360" grpId="0" animBg="1"/>
      <p:bldP spid="370" grpId="0" animBg="1"/>
      <p:bldP spid="3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043129-6FD0-4F41-AFE4-2E508D0F8154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41D43232-D0F3-024A-BFCA-39C32F5721ED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5B4C84C1-5F31-3342-8C3B-0BF1A6DD89A2}"/>
              </a:ext>
            </a:extLst>
          </p:cNvPr>
          <p:cNvSpPr/>
          <p:nvPr/>
        </p:nvSpPr>
        <p:spPr>
          <a:xfrm>
            <a:off x="8318281" y="4346091"/>
            <a:ext cx="922464" cy="703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" y="18900"/>
                </a:moveTo>
                <a:lnTo>
                  <a:pt x="0" y="0"/>
                </a:lnTo>
                <a:lnTo>
                  <a:pt x="21600" y="15660"/>
                </a:lnTo>
                <a:lnTo>
                  <a:pt x="21168" y="21060"/>
                </a:lnTo>
                <a:lnTo>
                  <a:pt x="1296" y="21600"/>
                </a:lnTo>
                <a:lnTo>
                  <a:pt x="432" y="18900"/>
                </a:lnTo>
                <a:close/>
              </a:path>
            </a:pathLst>
          </a:custGeom>
          <a:solidFill>
            <a:srgbClr val="C1CAF1"/>
          </a:solidFill>
          <a:ln w="19050" cap="rnd">
            <a:solidFill>
              <a:srgbClr val="7E2D8D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Adjusting Tidal Volume with Pressure Breaths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6472163" cy="1885839"/>
          </a:xfrm>
        </p:spPr>
        <p:txBody>
          <a:bodyPr/>
          <a:lstStyle/>
          <a:p>
            <a:pPr>
              <a:tabLst>
                <a:tab pos="2108200" algn="l"/>
              </a:tabLst>
            </a:pPr>
            <a:r>
              <a:rPr lang="en-US" sz="2400" b="1" dirty="0"/>
              <a:t>Delivers</a:t>
            </a:r>
            <a:r>
              <a:rPr lang="en-US" sz="2400" dirty="0"/>
              <a:t>: Pressure</a:t>
            </a:r>
            <a:endParaRPr lang="en-US" sz="1600" dirty="0"/>
          </a:p>
          <a:p>
            <a:r>
              <a:rPr lang="en-US" sz="2400" b="1" dirty="0"/>
              <a:t>For a set</a:t>
            </a:r>
            <a:r>
              <a:rPr lang="en-US" sz="2400" dirty="0"/>
              <a:t>: Time </a:t>
            </a:r>
          </a:p>
          <a:p>
            <a:r>
              <a:rPr lang="en-US" sz="2400" b="1" dirty="0"/>
              <a:t>On top of</a:t>
            </a:r>
            <a:r>
              <a:rPr lang="en-US" sz="2400" dirty="0"/>
              <a:t>: PEEP &amp; F</a:t>
            </a:r>
            <a:r>
              <a:rPr lang="en-US" sz="2400" baseline="-25000" dirty="0"/>
              <a:t>I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  <a:p>
            <a:r>
              <a:rPr lang="en-US" sz="2400" dirty="0"/>
              <a:t>And can be Synchronized</a:t>
            </a:r>
            <a:r>
              <a:rPr lang="en-US" sz="2400" b="1" dirty="0"/>
              <a:t> </a:t>
            </a:r>
            <a:r>
              <a:rPr lang="en-US" sz="2400" dirty="0"/>
              <a:t>or </a:t>
            </a:r>
            <a:r>
              <a:rPr lang="en-US" sz="2400" b="1" dirty="0"/>
              <a:t>not</a:t>
            </a:r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0991579A-0095-974A-BA25-A90E6402D9A8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" name="Arrow">
            <a:extLst>
              <a:ext uri="{FF2B5EF4-FFF2-40B4-BE49-F238E27FC236}">
                <a16:creationId xmlns:a16="http://schemas.microsoft.com/office/drawing/2014/main" id="{C6577692-9A54-F947-A7B2-C76C9BB14C7F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7B272E5D-E728-594B-A3EE-E25DC7C3365A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Connection Line">
            <a:extLst>
              <a:ext uri="{FF2B5EF4-FFF2-40B4-BE49-F238E27FC236}">
                <a16:creationId xmlns:a16="http://schemas.microsoft.com/office/drawing/2014/main" id="{EA52236D-E3A5-1643-B35E-2390813B8745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E2D4D1BB-0D2D-DD40-9A4F-245D3BDD6E8D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2B1D6422-5778-FC47-A886-CACE0CD305E1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2E8EEEDC-8C31-D840-8B13-5964C82B95AC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5E12F46-4E19-2C4A-8849-0663BA42A1C0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Connection Line">
            <a:extLst>
              <a:ext uri="{FF2B5EF4-FFF2-40B4-BE49-F238E27FC236}">
                <a16:creationId xmlns:a16="http://schemas.microsoft.com/office/drawing/2014/main" id="{0AAE1A95-5724-A249-850E-2A3D7CD1F2A7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Oval 32">
            <a:extLst>
              <a:ext uri="{FF2B5EF4-FFF2-40B4-BE49-F238E27FC236}">
                <a16:creationId xmlns:a16="http://schemas.microsoft.com/office/drawing/2014/main" id="{8D96F941-BEA8-9544-A787-899E151E6AAA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P">
            <a:extLst>
              <a:ext uri="{FF2B5EF4-FFF2-40B4-BE49-F238E27FC236}">
                <a16:creationId xmlns:a16="http://schemas.microsoft.com/office/drawing/2014/main" id="{D9B753FF-E9B9-6547-8F1B-E44BDC69825D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3E5E2F2C-9158-AA4B-B1C5-1561F228FCFD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4DB7FE44-B9AC-6441-88DE-B8D6EFDE81F9}"/>
              </a:ext>
            </a:extLst>
          </p:cNvPr>
          <p:cNvSpPr txBox="1"/>
          <p:nvPr/>
        </p:nvSpPr>
        <p:spPr>
          <a:xfrm>
            <a:off x="9009090" y="3066073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82C072-A462-CC4F-A8E2-533972E195C7}"/>
              </a:ext>
            </a:extLst>
          </p:cNvPr>
          <p:cNvCxnSpPr>
            <a:cxnSpLocks/>
          </p:cNvCxnSpPr>
          <p:nvPr/>
        </p:nvCxnSpPr>
        <p:spPr bwMode="auto">
          <a:xfrm>
            <a:off x="9220876" y="3429000"/>
            <a:ext cx="0" cy="11553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DF0A4C0-A701-A840-8A95-1CA9BDEDFEF8}"/>
              </a:ext>
            </a:extLst>
          </p:cNvPr>
          <p:cNvSpPr/>
          <p:nvPr/>
        </p:nvSpPr>
        <p:spPr>
          <a:xfrm>
            <a:off x="305183" y="3523329"/>
            <a:ext cx="6491070" cy="35086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Fixing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Larger ETT (only matters &lt;5.5-6), suction ETT, drain water from tubes.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WOB – </a:t>
            </a:r>
            <a:r>
              <a:rPr lang="en-US" b="0" dirty="0" err="1"/>
              <a:t>unsedate</a:t>
            </a:r>
            <a:r>
              <a:rPr lang="en-US" b="0" dirty="0"/>
              <a:t>, </a:t>
            </a:r>
            <a:r>
              <a:rPr lang="en-US" b="0" dirty="0" err="1"/>
              <a:t>unparalyze</a:t>
            </a:r>
            <a:r>
              <a:rPr lang="en-US" b="0" dirty="0"/>
              <a:t>, get stronger. Improve synchrony with right mode &amp; right breath settings.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Position &amp; Recruit – Weight of abdomen off of diaphragm, Prone (ARDS).  Optimize PEEP +/- Recruitment Maneuvers.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Treat Underlying Disease – Albuterol,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38" name="Oval 32">
            <a:extLst>
              <a:ext uri="{FF2B5EF4-FFF2-40B4-BE49-F238E27FC236}">
                <a16:creationId xmlns:a16="http://schemas.microsoft.com/office/drawing/2014/main" id="{22BA110A-EC71-DD49-AB60-33D500A46D09}"/>
              </a:ext>
            </a:extLst>
          </p:cNvPr>
          <p:cNvSpPr/>
          <p:nvPr/>
        </p:nvSpPr>
        <p:spPr>
          <a:xfrm>
            <a:off x="1991494" y="1472898"/>
            <a:ext cx="1547682" cy="571746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C1926544-BA5E-1F4B-A0CD-D256F956B90E}"/>
              </a:ext>
            </a:extLst>
          </p:cNvPr>
          <p:cNvSpPr/>
          <p:nvPr/>
        </p:nvSpPr>
        <p:spPr>
          <a:xfrm>
            <a:off x="2100649" y="2023942"/>
            <a:ext cx="897099" cy="438273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id="{46BE0841-5FC8-994A-BCFD-2554718B6CEA}"/>
              </a:ext>
            </a:extLst>
          </p:cNvPr>
          <p:cNvSpPr/>
          <p:nvPr/>
        </p:nvSpPr>
        <p:spPr>
          <a:xfrm>
            <a:off x="88586" y="3407866"/>
            <a:ext cx="2487247" cy="571745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FECE1035-C6D5-8644-B0CE-F3FF77A6F4AF}"/>
              </a:ext>
            </a:extLst>
          </p:cNvPr>
          <p:cNvSpPr txBox="1"/>
          <p:nvPr/>
        </p:nvSpPr>
        <p:spPr>
          <a:xfrm>
            <a:off x="4961434" y="2023942"/>
            <a:ext cx="122887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sz="2400" dirty="0">
                <a:solidFill>
                  <a:srgbClr val="C00000"/>
                </a:solidFill>
              </a:rPr>
              <a:t>V = IR</a:t>
            </a:r>
            <a:endParaRPr sz="2400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1B4C26-A6F5-B84C-8CE9-35FD708878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319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04"/>
    </mc:Choice>
    <mc:Fallback xmlns="">
      <p:transition spd="slow" advTm="162504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38" grpId="0" animBg="1"/>
      <p:bldP spid="39" grpId="0" animBg="1"/>
      <p:bldP spid="40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043129-6FD0-4F41-AFE4-2E508D0F8154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41D43232-D0F3-024A-BFCA-39C32F5721ED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4C6C3D-DA9C-044D-AA2B-62501AFCAE14}"/>
              </a:ext>
            </a:extLst>
          </p:cNvPr>
          <p:cNvCxnSpPr/>
          <p:nvPr/>
        </p:nvCxnSpPr>
        <p:spPr bwMode="auto">
          <a:xfrm>
            <a:off x="7928359" y="4816261"/>
            <a:ext cx="6595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Pressure Support Breath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6472163" cy="1885839"/>
          </a:xfrm>
        </p:spPr>
        <p:txBody>
          <a:bodyPr/>
          <a:lstStyle/>
          <a:p>
            <a:pPr>
              <a:tabLst>
                <a:tab pos="2108200" algn="l"/>
              </a:tabLst>
            </a:pPr>
            <a:r>
              <a:rPr lang="en-US" sz="2400" dirty="0"/>
              <a:t>These are </a:t>
            </a:r>
            <a:r>
              <a:rPr lang="en-US" sz="2400" b="1" u="sng" dirty="0">
                <a:solidFill>
                  <a:srgbClr val="C00000"/>
                </a:solidFill>
              </a:rPr>
              <a:t>Synchronized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i="1" dirty="0"/>
              <a:t>flow triggered</a:t>
            </a:r>
            <a:r>
              <a:rPr lang="en-US" sz="2400" dirty="0"/>
              <a:t>)</a:t>
            </a:r>
          </a:p>
          <a:p>
            <a:pPr>
              <a:tabLst>
                <a:tab pos="2108200" algn="l"/>
              </a:tabLst>
            </a:pPr>
            <a:r>
              <a:rPr lang="en-US" sz="2400" b="1" dirty="0"/>
              <a:t>Delivers</a:t>
            </a:r>
            <a:r>
              <a:rPr lang="en-US" sz="2400" dirty="0"/>
              <a:t>: Pressure</a:t>
            </a:r>
            <a:endParaRPr lang="en-US" sz="1600" dirty="0"/>
          </a:p>
          <a:p>
            <a:r>
              <a:rPr lang="en-US" sz="2400" b="1" dirty="0"/>
              <a:t>For a set</a:t>
            </a:r>
            <a:r>
              <a:rPr lang="en-US" sz="2400" dirty="0"/>
              <a:t>: </a:t>
            </a:r>
            <a:r>
              <a:rPr lang="en-US" sz="2400" b="1" u="sng" dirty="0">
                <a:solidFill>
                  <a:srgbClr val="C00000"/>
                </a:solidFill>
              </a:rPr>
              <a:t>Flow % </a:t>
            </a:r>
          </a:p>
          <a:p>
            <a:r>
              <a:rPr lang="en-US" sz="2400" b="1" dirty="0"/>
              <a:t>On top of</a:t>
            </a:r>
            <a:r>
              <a:rPr lang="en-US" sz="2400" dirty="0"/>
              <a:t>: PEEP &amp; F</a:t>
            </a:r>
            <a:r>
              <a:rPr lang="en-US" sz="2400" baseline="-25000" dirty="0"/>
              <a:t>I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0991579A-0095-974A-BA25-A90E6402D9A8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" name="Arrow">
            <a:extLst>
              <a:ext uri="{FF2B5EF4-FFF2-40B4-BE49-F238E27FC236}">
                <a16:creationId xmlns:a16="http://schemas.microsoft.com/office/drawing/2014/main" id="{C6577692-9A54-F947-A7B2-C76C9BB14C7F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7B272E5D-E728-594B-A3EE-E25DC7C3365A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Connection Line">
            <a:extLst>
              <a:ext uri="{FF2B5EF4-FFF2-40B4-BE49-F238E27FC236}">
                <a16:creationId xmlns:a16="http://schemas.microsoft.com/office/drawing/2014/main" id="{EA52236D-E3A5-1643-B35E-2390813B8745}"/>
              </a:ext>
            </a:extLst>
          </p:cNvPr>
          <p:cNvSpPr/>
          <p:nvPr/>
        </p:nvSpPr>
        <p:spPr>
          <a:xfrm>
            <a:off x="8303892" y="2024285"/>
            <a:ext cx="663583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E2D4D1BB-0D2D-DD40-9A4F-245D3BDD6E8D}"/>
              </a:ext>
            </a:extLst>
          </p:cNvPr>
          <p:cNvSpPr/>
          <p:nvPr/>
        </p:nvSpPr>
        <p:spPr>
          <a:xfrm flipV="1">
            <a:off x="8965133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2B1D6422-5778-FC47-A886-CACE0CD305E1}"/>
              </a:ext>
            </a:extLst>
          </p:cNvPr>
          <p:cNvSpPr/>
          <p:nvPr/>
        </p:nvSpPr>
        <p:spPr>
          <a:xfrm flipV="1">
            <a:off x="8998410" y="4772176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2E8EEEDC-8C31-D840-8B13-5964C82B95AC}"/>
              </a:ext>
            </a:extLst>
          </p:cNvPr>
          <p:cNvSpPr/>
          <p:nvPr/>
        </p:nvSpPr>
        <p:spPr>
          <a:xfrm flipH="1" flipV="1">
            <a:off x="8305817" y="4300188"/>
            <a:ext cx="705326" cy="501141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5E12F46-4E19-2C4A-8849-0663BA42A1C0}"/>
              </a:ext>
            </a:extLst>
          </p:cNvPr>
          <p:cNvSpPr/>
          <p:nvPr/>
        </p:nvSpPr>
        <p:spPr>
          <a:xfrm flipV="1">
            <a:off x="8293082" y="4269345"/>
            <a:ext cx="10817" cy="53990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Connection Line">
            <a:extLst>
              <a:ext uri="{FF2B5EF4-FFF2-40B4-BE49-F238E27FC236}">
                <a16:creationId xmlns:a16="http://schemas.microsoft.com/office/drawing/2014/main" id="{0AAE1A95-5724-A249-850E-2A3D7CD1F2A7}"/>
              </a:ext>
            </a:extLst>
          </p:cNvPr>
          <p:cNvSpPr/>
          <p:nvPr/>
        </p:nvSpPr>
        <p:spPr>
          <a:xfrm>
            <a:off x="9011147" y="5042656"/>
            <a:ext cx="1760131" cy="82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P">
            <a:extLst>
              <a:ext uri="{FF2B5EF4-FFF2-40B4-BE49-F238E27FC236}">
                <a16:creationId xmlns:a16="http://schemas.microsoft.com/office/drawing/2014/main" id="{D9B753FF-E9B9-6547-8F1B-E44BDC69825D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41" name="TextBox 34">
            <a:extLst>
              <a:ext uri="{FF2B5EF4-FFF2-40B4-BE49-F238E27FC236}">
                <a16:creationId xmlns:a16="http://schemas.microsoft.com/office/drawing/2014/main" id="{4E5E2259-EB2C-D64D-A60D-42A59DEDFA04}"/>
              </a:ext>
            </a:extLst>
          </p:cNvPr>
          <p:cNvSpPr txBox="1"/>
          <p:nvPr/>
        </p:nvSpPr>
        <p:spPr>
          <a:xfrm>
            <a:off x="10038947" y="2931569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3E5E2F2C-9158-AA4B-B1C5-1561F228FCFD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4DB7FE44-B9AC-6441-88DE-B8D6EFDE81F9}"/>
              </a:ext>
            </a:extLst>
          </p:cNvPr>
          <p:cNvSpPr txBox="1"/>
          <p:nvPr/>
        </p:nvSpPr>
        <p:spPr>
          <a:xfrm>
            <a:off x="8942189" y="4030955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Flow Cycled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82C072-A462-CC4F-A8E2-533972E195C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998410" y="3214541"/>
            <a:ext cx="5303" cy="145635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4">
            <a:extLst>
              <a:ext uri="{FF2B5EF4-FFF2-40B4-BE49-F238E27FC236}">
                <a16:creationId xmlns:a16="http://schemas.microsoft.com/office/drawing/2014/main" id="{D738AC26-ACDC-8B4D-9530-0A8646DE692A}"/>
              </a:ext>
            </a:extLst>
          </p:cNvPr>
          <p:cNvSpPr txBox="1"/>
          <p:nvPr/>
        </p:nvSpPr>
        <p:spPr>
          <a:xfrm>
            <a:off x="8942189" y="4531866"/>
            <a:ext cx="75916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sz="1600" dirty="0">
                <a:solidFill>
                  <a:srgbClr val="0070C0"/>
                </a:solidFill>
              </a:rPr>
              <a:t>30%</a:t>
            </a:r>
            <a:endParaRPr sz="1600" dirty="0">
              <a:solidFill>
                <a:srgbClr val="0070C0"/>
              </a:solidFill>
            </a:endParaRP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EFE22D54-9209-AC4A-9BB8-86B4EC2EDD4C}"/>
              </a:ext>
            </a:extLst>
          </p:cNvPr>
          <p:cNvSpPr/>
          <p:nvPr/>
        </p:nvSpPr>
        <p:spPr>
          <a:xfrm flipV="1">
            <a:off x="8114271" y="4794288"/>
            <a:ext cx="186095" cy="246016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Arc 32">
            <a:extLst>
              <a:ext uri="{FF2B5EF4-FFF2-40B4-BE49-F238E27FC236}">
                <a16:creationId xmlns:a16="http://schemas.microsoft.com/office/drawing/2014/main" id="{93768FC9-919A-074C-BDE9-3CF97D95F384}"/>
              </a:ext>
            </a:extLst>
          </p:cNvPr>
          <p:cNvSpPr/>
          <p:nvPr/>
        </p:nvSpPr>
        <p:spPr>
          <a:xfrm rot="10441258">
            <a:off x="8119613" y="2917420"/>
            <a:ext cx="185404" cy="135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06" extrusionOk="0">
                <a:moveTo>
                  <a:pt x="0" y="19572"/>
                </a:moveTo>
                <a:lnTo>
                  <a:pt x="0" y="19572"/>
                </a:lnTo>
                <a:cubicBezTo>
                  <a:pt x="381" y="8049"/>
                  <a:pt x="5520" y="-694"/>
                  <a:pt x="11479" y="43"/>
                </a:cubicBezTo>
                <a:cubicBezTo>
                  <a:pt x="17170" y="747"/>
                  <a:pt x="21600" y="9878"/>
                  <a:pt x="21600" y="20906"/>
                </a:cubicBezTo>
              </a:path>
            </a:pathLst>
          </a:cu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5-Point Star 33">
            <a:extLst>
              <a:ext uri="{FF2B5EF4-FFF2-40B4-BE49-F238E27FC236}">
                <a16:creationId xmlns:a16="http://schemas.microsoft.com/office/drawing/2014/main" id="{7F9E59B1-E27A-E646-81D2-FBD4EF3C20F2}"/>
              </a:ext>
            </a:extLst>
          </p:cNvPr>
          <p:cNvSpPr/>
          <p:nvPr/>
        </p:nvSpPr>
        <p:spPr>
          <a:xfrm>
            <a:off x="8083284" y="2675728"/>
            <a:ext cx="163911" cy="17418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9DCDA"/>
          </a:solidFill>
          <a:ln w="1905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5-Point Star 34">
            <a:extLst>
              <a:ext uri="{FF2B5EF4-FFF2-40B4-BE49-F238E27FC236}">
                <a16:creationId xmlns:a16="http://schemas.microsoft.com/office/drawing/2014/main" id="{6CEFFCCC-5505-B04D-B411-1850AFFEEC91}"/>
              </a:ext>
            </a:extLst>
          </p:cNvPr>
          <p:cNvSpPr/>
          <p:nvPr/>
        </p:nvSpPr>
        <p:spPr>
          <a:xfrm>
            <a:off x="8030802" y="4696232"/>
            <a:ext cx="163910" cy="1741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9DCDA"/>
          </a:solidFill>
          <a:ln w="1905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3F762474-9E02-3B44-A299-903D75B47D3D}"/>
              </a:ext>
            </a:extLst>
          </p:cNvPr>
          <p:cNvSpPr txBox="1"/>
          <p:nvPr/>
        </p:nvSpPr>
        <p:spPr>
          <a:xfrm>
            <a:off x="7970518" y="3982182"/>
            <a:ext cx="75916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sz="1600" dirty="0">
                <a:solidFill>
                  <a:srgbClr val="0070C0"/>
                </a:solidFill>
              </a:rPr>
              <a:t>100%</a:t>
            </a:r>
            <a:endParaRPr sz="1600" dirty="0">
              <a:solidFill>
                <a:srgbClr val="0070C0"/>
              </a:solidFill>
            </a:endParaRPr>
          </a:p>
        </p:txBody>
      </p:sp>
      <p:sp>
        <p:nvSpPr>
          <p:cNvPr id="59" name="Oval 32">
            <a:extLst>
              <a:ext uri="{FF2B5EF4-FFF2-40B4-BE49-F238E27FC236}">
                <a16:creationId xmlns:a16="http://schemas.microsoft.com/office/drawing/2014/main" id="{CB0884BC-EC77-5248-985D-B03FC56C3E84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TextBox 34">
            <a:extLst>
              <a:ext uri="{FF2B5EF4-FFF2-40B4-BE49-F238E27FC236}">
                <a16:creationId xmlns:a16="http://schemas.microsoft.com/office/drawing/2014/main" id="{B65F22B6-19A4-4849-9FCC-9E79D9982B47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61" name="TextBox 34">
            <a:extLst>
              <a:ext uri="{FF2B5EF4-FFF2-40B4-BE49-F238E27FC236}">
                <a16:creationId xmlns:a16="http://schemas.microsoft.com/office/drawing/2014/main" id="{E2F3DAA4-A89C-4A4C-8F89-BEAD6EFB1862}"/>
              </a:ext>
            </a:extLst>
          </p:cNvPr>
          <p:cNvSpPr txBox="1"/>
          <p:nvPr/>
        </p:nvSpPr>
        <p:spPr>
          <a:xfrm>
            <a:off x="8051492" y="1401115"/>
            <a:ext cx="302522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Pressure turns on quickly (“Rise Time”)</a:t>
            </a:r>
            <a:endParaRPr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E17BE01-920D-0045-AE96-2E8F719D9499}"/>
              </a:ext>
            </a:extLst>
          </p:cNvPr>
          <p:cNvCxnSpPr/>
          <p:nvPr/>
        </p:nvCxnSpPr>
        <p:spPr bwMode="auto">
          <a:xfrm>
            <a:off x="8051492" y="4284041"/>
            <a:ext cx="6595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407C9A1-0D3E-0145-9F9C-E30F20554AC9}"/>
              </a:ext>
            </a:extLst>
          </p:cNvPr>
          <p:cNvCxnSpPr/>
          <p:nvPr/>
        </p:nvCxnSpPr>
        <p:spPr bwMode="auto">
          <a:xfrm>
            <a:off x="8766010" y="4794288"/>
            <a:ext cx="65958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F64E3F-9348-564A-A1D0-1AC160C263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2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51"/>
    </mc:Choice>
    <mc:Fallback xmlns="">
      <p:transition spd="slow" advTm="100251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 animBg="1"/>
      <p:bldP spid="38" grpId="0" animBg="1"/>
      <p:bldP spid="51" grpId="0" animBg="1"/>
      <p:bldP spid="52" grpId="0" animBg="1"/>
      <p:bldP spid="55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043129-6FD0-4F41-AFE4-2E508D0F8154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Pressure Support Breath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6472163" cy="1885839"/>
          </a:xfrm>
        </p:spPr>
        <p:txBody>
          <a:bodyPr/>
          <a:lstStyle/>
          <a:p>
            <a:pPr>
              <a:tabLst>
                <a:tab pos="2108200" algn="l"/>
              </a:tabLst>
            </a:pPr>
            <a:r>
              <a:rPr lang="en-US" sz="2400" dirty="0"/>
              <a:t>These are </a:t>
            </a:r>
            <a:r>
              <a:rPr lang="en-US" sz="2400" b="1" u="sng" dirty="0">
                <a:solidFill>
                  <a:srgbClr val="C00000"/>
                </a:solidFill>
              </a:rPr>
              <a:t>Synchronized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i="1" dirty="0"/>
              <a:t>flow triggered</a:t>
            </a:r>
            <a:r>
              <a:rPr lang="en-US" sz="2400" dirty="0"/>
              <a:t>)</a:t>
            </a:r>
          </a:p>
          <a:p>
            <a:pPr>
              <a:tabLst>
                <a:tab pos="2108200" algn="l"/>
              </a:tabLst>
            </a:pPr>
            <a:r>
              <a:rPr lang="en-US" sz="2400" b="1" dirty="0"/>
              <a:t>Delivers</a:t>
            </a:r>
            <a:r>
              <a:rPr lang="en-US" sz="2400" dirty="0"/>
              <a:t>: Pressure</a:t>
            </a:r>
            <a:endParaRPr lang="en-US" sz="1600" dirty="0"/>
          </a:p>
          <a:p>
            <a:r>
              <a:rPr lang="en-US" sz="2400" b="1" dirty="0"/>
              <a:t>For a set</a:t>
            </a:r>
            <a:r>
              <a:rPr lang="en-US" sz="2400" dirty="0"/>
              <a:t>: </a:t>
            </a:r>
            <a:r>
              <a:rPr lang="en-US" sz="2400" b="1" u="sng" dirty="0">
                <a:solidFill>
                  <a:srgbClr val="C00000"/>
                </a:solidFill>
              </a:rPr>
              <a:t>Flow % </a:t>
            </a:r>
          </a:p>
          <a:p>
            <a:r>
              <a:rPr lang="en-US" sz="2400" b="1" dirty="0"/>
              <a:t>On top of</a:t>
            </a:r>
            <a:r>
              <a:rPr lang="en-US" sz="2400" dirty="0"/>
              <a:t>: PEEP &amp; F</a:t>
            </a:r>
            <a:r>
              <a:rPr lang="en-US" sz="2400" baseline="-25000" dirty="0"/>
              <a:t>I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41D43232-D0F3-024A-BFCA-39C32F5721ED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6" name="Arrow">
            <a:extLst>
              <a:ext uri="{FF2B5EF4-FFF2-40B4-BE49-F238E27FC236}">
                <a16:creationId xmlns:a16="http://schemas.microsoft.com/office/drawing/2014/main" id="{0991579A-0095-974A-BA25-A90E6402D9A8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" name="Arrow">
            <a:extLst>
              <a:ext uri="{FF2B5EF4-FFF2-40B4-BE49-F238E27FC236}">
                <a16:creationId xmlns:a16="http://schemas.microsoft.com/office/drawing/2014/main" id="{C6577692-9A54-F947-A7B2-C76C9BB14C7F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7B272E5D-E728-594B-A3EE-E25DC7C3365A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Connection Line">
            <a:extLst>
              <a:ext uri="{FF2B5EF4-FFF2-40B4-BE49-F238E27FC236}">
                <a16:creationId xmlns:a16="http://schemas.microsoft.com/office/drawing/2014/main" id="{EA52236D-E3A5-1643-B35E-2390813B8745}"/>
              </a:ext>
            </a:extLst>
          </p:cNvPr>
          <p:cNvSpPr/>
          <p:nvPr/>
        </p:nvSpPr>
        <p:spPr>
          <a:xfrm>
            <a:off x="8303892" y="2024285"/>
            <a:ext cx="663583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E2D4D1BB-0D2D-DD40-9A4F-245D3BDD6E8D}"/>
              </a:ext>
            </a:extLst>
          </p:cNvPr>
          <p:cNvSpPr/>
          <p:nvPr/>
        </p:nvSpPr>
        <p:spPr>
          <a:xfrm flipV="1">
            <a:off x="8965133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2B1D6422-5778-FC47-A886-CACE0CD305E1}"/>
              </a:ext>
            </a:extLst>
          </p:cNvPr>
          <p:cNvSpPr/>
          <p:nvPr/>
        </p:nvSpPr>
        <p:spPr>
          <a:xfrm flipV="1">
            <a:off x="8998410" y="4772176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2E8EEEDC-8C31-D840-8B13-5964C82B95AC}"/>
              </a:ext>
            </a:extLst>
          </p:cNvPr>
          <p:cNvSpPr/>
          <p:nvPr/>
        </p:nvSpPr>
        <p:spPr>
          <a:xfrm flipH="1" flipV="1">
            <a:off x="8305817" y="4300188"/>
            <a:ext cx="705326" cy="501141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15E12F46-4E19-2C4A-8849-0663BA42A1C0}"/>
              </a:ext>
            </a:extLst>
          </p:cNvPr>
          <p:cNvSpPr/>
          <p:nvPr/>
        </p:nvSpPr>
        <p:spPr>
          <a:xfrm flipV="1">
            <a:off x="8293082" y="4269345"/>
            <a:ext cx="10817" cy="53990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Connection Line">
            <a:extLst>
              <a:ext uri="{FF2B5EF4-FFF2-40B4-BE49-F238E27FC236}">
                <a16:creationId xmlns:a16="http://schemas.microsoft.com/office/drawing/2014/main" id="{0AAE1A95-5724-A249-850E-2A3D7CD1F2A7}"/>
              </a:ext>
            </a:extLst>
          </p:cNvPr>
          <p:cNvSpPr/>
          <p:nvPr/>
        </p:nvSpPr>
        <p:spPr>
          <a:xfrm>
            <a:off x="9011147" y="5042656"/>
            <a:ext cx="1760131" cy="821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Oval 32">
            <a:extLst>
              <a:ext uri="{FF2B5EF4-FFF2-40B4-BE49-F238E27FC236}">
                <a16:creationId xmlns:a16="http://schemas.microsoft.com/office/drawing/2014/main" id="{8D96F941-BEA8-9544-A787-899E151E6AAA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P">
            <a:extLst>
              <a:ext uri="{FF2B5EF4-FFF2-40B4-BE49-F238E27FC236}">
                <a16:creationId xmlns:a16="http://schemas.microsoft.com/office/drawing/2014/main" id="{D9B753FF-E9B9-6547-8F1B-E44BDC69825D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41" name="TextBox 34">
            <a:extLst>
              <a:ext uri="{FF2B5EF4-FFF2-40B4-BE49-F238E27FC236}">
                <a16:creationId xmlns:a16="http://schemas.microsoft.com/office/drawing/2014/main" id="{4E5E2259-EB2C-D64D-A60D-42A59DEDFA04}"/>
              </a:ext>
            </a:extLst>
          </p:cNvPr>
          <p:cNvSpPr txBox="1"/>
          <p:nvPr/>
        </p:nvSpPr>
        <p:spPr>
          <a:xfrm>
            <a:off x="10038947" y="2931569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3E5E2F2C-9158-AA4B-B1C5-1561F228FCFD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4DB7FE44-B9AC-6441-88DE-B8D6EFDE81F9}"/>
              </a:ext>
            </a:extLst>
          </p:cNvPr>
          <p:cNvSpPr txBox="1"/>
          <p:nvPr/>
        </p:nvSpPr>
        <p:spPr>
          <a:xfrm>
            <a:off x="8942189" y="4030955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Flow Cycled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E23B28DF-9E67-FB4D-A7C9-DF8770AA4C99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382C072-A462-CC4F-A8E2-533972E195C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998410" y="3214541"/>
            <a:ext cx="5303" cy="145635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4">
            <a:extLst>
              <a:ext uri="{FF2B5EF4-FFF2-40B4-BE49-F238E27FC236}">
                <a16:creationId xmlns:a16="http://schemas.microsoft.com/office/drawing/2014/main" id="{D738AC26-ACDC-8B4D-9530-0A8646DE692A}"/>
              </a:ext>
            </a:extLst>
          </p:cNvPr>
          <p:cNvSpPr txBox="1"/>
          <p:nvPr/>
        </p:nvSpPr>
        <p:spPr>
          <a:xfrm>
            <a:off x="8942189" y="4531866"/>
            <a:ext cx="75916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sz="1600" dirty="0">
                <a:solidFill>
                  <a:srgbClr val="0070C0"/>
                </a:solidFill>
              </a:rPr>
              <a:t>30%</a:t>
            </a:r>
            <a:endParaRPr sz="1600" dirty="0">
              <a:solidFill>
                <a:srgbClr val="0070C0"/>
              </a:solidFill>
            </a:endParaRPr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EFE22D54-9209-AC4A-9BB8-86B4EC2EDD4C}"/>
              </a:ext>
            </a:extLst>
          </p:cNvPr>
          <p:cNvSpPr/>
          <p:nvPr/>
        </p:nvSpPr>
        <p:spPr>
          <a:xfrm flipV="1">
            <a:off x="8114271" y="4794288"/>
            <a:ext cx="186095" cy="246016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Arc 32">
            <a:extLst>
              <a:ext uri="{FF2B5EF4-FFF2-40B4-BE49-F238E27FC236}">
                <a16:creationId xmlns:a16="http://schemas.microsoft.com/office/drawing/2014/main" id="{93768FC9-919A-074C-BDE9-3CF97D95F384}"/>
              </a:ext>
            </a:extLst>
          </p:cNvPr>
          <p:cNvSpPr/>
          <p:nvPr/>
        </p:nvSpPr>
        <p:spPr>
          <a:xfrm rot="10441258">
            <a:off x="8119613" y="2917420"/>
            <a:ext cx="185404" cy="135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06" extrusionOk="0">
                <a:moveTo>
                  <a:pt x="0" y="19572"/>
                </a:moveTo>
                <a:lnTo>
                  <a:pt x="0" y="19572"/>
                </a:lnTo>
                <a:cubicBezTo>
                  <a:pt x="381" y="8049"/>
                  <a:pt x="5520" y="-694"/>
                  <a:pt x="11479" y="43"/>
                </a:cubicBezTo>
                <a:cubicBezTo>
                  <a:pt x="17170" y="747"/>
                  <a:pt x="21600" y="9878"/>
                  <a:pt x="21600" y="20906"/>
                </a:cubicBezTo>
              </a:path>
            </a:pathLst>
          </a:cu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5-Point Star 33">
            <a:extLst>
              <a:ext uri="{FF2B5EF4-FFF2-40B4-BE49-F238E27FC236}">
                <a16:creationId xmlns:a16="http://schemas.microsoft.com/office/drawing/2014/main" id="{7F9E59B1-E27A-E646-81D2-FBD4EF3C20F2}"/>
              </a:ext>
            </a:extLst>
          </p:cNvPr>
          <p:cNvSpPr/>
          <p:nvPr/>
        </p:nvSpPr>
        <p:spPr>
          <a:xfrm>
            <a:off x="8083284" y="2675728"/>
            <a:ext cx="163911" cy="17418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9DCDA"/>
          </a:solidFill>
          <a:ln w="1905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5-Point Star 34">
            <a:extLst>
              <a:ext uri="{FF2B5EF4-FFF2-40B4-BE49-F238E27FC236}">
                <a16:creationId xmlns:a16="http://schemas.microsoft.com/office/drawing/2014/main" id="{6CEFFCCC-5505-B04D-B411-1850AFFEEC91}"/>
              </a:ext>
            </a:extLst>
          </p:cNvPr>
          <p:cNvSpPr/>
          <p:nvPr/>
        </p:nvSpPr>
        <p:spPr>
          <a:xfrm>
            <a:off x="8019581" y="4729167"/>
            <a:ext cx="163910" cy="17418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9DCDA"/>
          </a:solidFill>
          <a:ln w="19050" cap="rnd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496827-4AB9-2D44-A11C-74B9C965613F}"/>
              </a:ext>
            </a:extLst>
          </p:cNvPr>
          <p:cNvSpPr/>
          <p:nvPr/>
        </p:nvSpPr>
        <p:spPr>
          <a:xfrm>
            <a:off x="367811" y="3475034"/>
            <a:ext cx="6096000" cy="31700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000" u="sng" dirty="0"/>
              <a:t>What if the patient coughs?</a:t>
            </a:r>
            <a:endParaRPr lang="en-US" sz="2000" b="0" u="sng" dirty="0"/>
          </a:p>
          <a:p>
            <a:r>
              <a:rPr lang="en-US" b="0" dirty="0"/>
              <a:t>What if they breath out?</a:t>
            </a:r>
          </a:p>
          <a:p>
            <a:r>
              <a:rPr lang="en-US" b="0" dirty="0"/>
              <a:t>What if they “suck in” for a bigger breath?</a:t>
            </a:r>
          </a:p>
          <a:p>
            <a:endParaRPr lang="en-US" b="0" dirty="0"/>
          </a:p>
          <a:p>
            <a:r>
              <a:rPr lang="en-US" u="sng" dirty="0"/>
              <a:t>How can you get a bigger breath?</a:t>
            </a:r>
          </a:p>
          <a:p>
            <a:r>
              <a:rPr lang="en-US" dirty="0"/>
              <a:t>The same rules apply! </a:t>
            </a:r>
            <a:r>
              <a:rPr lang="en-US" b="0" dirty="0"/>
              <a:t>Bigger / Suctioned ETT, Weight off diaphragm, Optimal PEEP/Recruit, Tx Underlying.</a:t>
            </a:r>
          </a:p>
          <a:p>
            <a:r>
              <a:rPr lang="en-US" dirty="0"/>
              <a:t>On the Vent: </a:t>
            </a:r>
            <a:r>
              <a:rPr lang="en-US" b="0" dirty="0"/>
              <a:t>Increase P or Change Flow Cycling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901417-27F2-2A47-AE28-D71C4885BFB6}"/>
              </a:ext>
            </a:extLst>
          </p:cNvPr>
          <p:cNvCxnSpPr>
            <a:cxnSpLocks/>
          </p:cNvCxnSpPr>
          <p:nvPr/>
        </p:nvCxnSpPr>
        <p:spPr bwMode="auto">
          <a:xfrm>
            <a:off x="8588415" y="4787117"/>
            <a:ext cx="837184" cy="717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0E6927-9080-8042-A815-65C61A7A8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45"/>
    </mc:Choice>
    <mc:Fallback xmlns="">
      <p:transition spd="slow" advTm="7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tle 1"/>
          <p:cNvSpPr txBox="1">
            <a:spLocks noGrp="1"/>
          </p:cNvSpPr>
          <p:nvPr>
            <p:ph type="title"/>
          </p:nvPr>
        </p:nvSpPr>
        <p:spPr>
          <a:xfrm>
            <a:off x="685800" y="-1"/>
            <a:ext cx="10131425" cy="1233379"/>
          </a:xfrm>
          <a:prstGeom prst="rect">
            <a:avLst/>
          </a:prstGeom>
        </p:spPr>
        <p:txBody>
          <a:bodyPr/>
          <a:lstStyle/>
          <a:p>
            <a:r>
              <a:t>Flow Breaths</a:t>
            </a:r>
          </a:p>
        </p:txBody>
      </p:sp>
      <p:pic>
        <p:nvPicPr>
          <p:cNvPr id="536" name="darth.jpg" descr="dar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81" y="1722963"/>
            <a:ext cx="6929438" cy="3888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A953F2-BB09-AF47-A926-1A8477FEC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3"/>
    </mc:Choice>
    <mc:Fallback xmlns="">
      <p:transition spd="slow" advTm="14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411A18A-D89A-EC4B-B788-0C9283B2BBC1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EA49604C-E894-D14C-B668-5F067900C19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5F02D4F1-602A-7544-AF56-F347131BF878}"/>
              </a:ext>
            </a:extLst>
          </p:cNvPr>
          <p:cNvSpPr/>
          <p:nvPr/>
        </p:nvSpPr>
        <p:spPr>
          <a:xfrm>
            <a:off x="7995325" y="29416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39" name="Rectangle 22"/>
          <p:cNvSpPr/>
          <p:nvPr/>
        </p:nvSpPr>
        <p:spPr>
          <a:xfrm>
            <a:off x="8360602" y="4418064"/>
            <a:ext cx="885317" cy="706727"/>
          </a:xfrm>
          <a:prstGeom prst="rect">
            <a:avLst/>
          </a:prstGeom>
          <a:solidFill>
            <a:srgbClr val="C1CAF1"/>
          </a:solidFill>
          <a:ln w="19050" cap="rnd">
            <a:solidFill>
              <a:srgbClr val="C1CAF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Arrow">
            <a:extLst>
              <a:ext uri="{FF2B5EF4-FFF2-40B4-BE49-F238E27FC236}">
                <a16:creationId xmlns:a16="http://schemas.microsoft.com/office/drawing/2014/main" id="{40606D50-D864-494D-95C7-59A145A19736}"/>
              </a:ext>
            </a:extLst>
          </p:cNvPr>
          <p:cNvSpPr/>
          <p:nvPr/>
        </p:nvSpPr>
        <p:spPr>
          <a:xfrm>
            <a:off x="7995325" y="50133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3F106E46-85B0-874F-80FA-944A5E7E00A4}"/>
              </a:ext>
            </a:extLst>
          </p:cNvPr>
          <p:cNvSpPr/>
          <p:nvPr/>
        </p:nvSpPr>
        <p:spPr>
          <a:xfrm flipV="1">
            <a:off x="8002666" y="15817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E8C73BDF-0C7E-2149-B9A3-D35B3A2A233A}"/>
              </a:ext>
            </a:extLst>
          </p:cNvPr>
          <p:cNvSpPr/>
          <p:nvPr/>
        </p:nvSpPr>
        <p:spPr>
          <a:xfrm flipH="1" flipV="1">
            <a:off x="9233743" y="2132838"/>
            <a:ext cx="130746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C0B5500D-A697-794F-95B9-B64EEA7B5090}"/>
              </a:ext>
            </a:extLst>
          </p:cNvPr>
          <p:cNvSpPr/>
          <p:nvPr/>
        </p:nvSpPr>
        <p:spPr>
          <a:xfrm flipV="1">
            <a:off x="9233743" y="43929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61CD5C01-32CA-A34C-AFB7-BDA8115815AA}"/>
              </a:ext>
            </a:extLst>
          </p:cNvPr>
          <p:cNvSpPr/>
          <p:nvPr/>
        </p:nvSpPr>
        <p:spPr>
          <a:xfrm flipH="1">
            <a:off x="8345310" y="44090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43CFD0C7-5485-8240-855D-066BBA8A3499}"/>
              </a:ext>
            </a:extLst>
          </p:cNvPr>
          <p:cNvSpPr/>
          <p:nvPr/>
        </p:nvSpPr>
        <p:spPr>
          <a:xfrm flipV="1">
            <a:off x="8343390" y="43782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1" name="darth.jpg" descr="darth.jpg"/>
          <p:cNvPicPr>
            <a:picLocks noChangeAspect="1"/>
          </p:cNvPicPr>
          <p:nvPr/>
        </p:nvPicPr>
        <p:blipFill>
          <a:blip r:embed="rId5"/>
          <a:srcRect l="32226" r="32226" b="40661"/>
          <a:stretch>
            <a:fillRect/>
          </a:stretch>
        </p:blipFill>
        <p:spPr>
          <a:xfrm>
            <a:off x="8514354" y="4553531"/>
            <a:ext cx="580190" cy="54353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38" name="Connection Line">
            <a:extLst>
              <a:ext uri="{FF2B5EF4-FFF2-40B4-BE49-F238E27FC236}">
                <a16:creationId xmlns:a16="http://schemas.microsoft.com/office/drawing/2014/main" id="{0799E80F-D893-2B44-9E0A-CEB1ADFB0537}"/>
              </a:ext>
            </a:extLst>
          </p:cNvPr>
          <p:cNvSpPr/>
          <p:nvPr/>
        </p:nvSpPr>
        <p:spPr>
          <a:xfrm>
            <a:off x="9260369" y="50996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FFBBBA3C-0620-AB47-B49C-355B3C0174D7}"/>
              </a:ext>
            </a:extLst>
          </p:cNvPr>
          <p:cNvSpPr/>
          <p:nvPr/>
        </p:nvSpPr>
        <p:spPr>
          <a:xfrm flipV="1">
            <a:off x="8345310" y="21328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P">
            <a:extLst>
              <a:ext uri="{FF2B5EF4-FFF2-40B4-BE49-F238E27FC236}">
                <a16:creationId xmlns:a16="http://schemas.microsoft.com/office/drawing/2014/main" id="{DFA3579F-0998-B341-BE5F-80018CFB97F9}"/>
              </a:ext>
            </a:extLst>
          </p:cNvPr>
          <p:cNvSpPr txBox="1"/>
          <p:nvPr/>
        </p:nvSpPr>
        <p:spPr>
          <a:xfrm>
            <a:off x="7432545" y="28119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0F257D87-FACE-2B47-8A8D-7F7D1C95FE9F}"/>
              </a:ext>
            </a:extLst>
          </p:cNvPr>
          <p:cNvSpPr/>
          <p:nvPr/>
        </p:nvSpPr>
        <p:spPr>
          <a:xfrm>
            <a:off x="7394001" y="48391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79F3ADF5-2966-914B-8DAE-475C042B2DF3}"/>
              </a:ext>
            </a:extLst>
          </p:cNvPr>
          <p:cNvSpPr txBox="1"/>
          <p:nvPr/>
        </p:nvSpPr>
        <p:spPr>
          <a:xfrm>
            <a:off x="7482316" y="48960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BF8A30FF-E837-8E44-9C10-E2332350E97D}"/>
              </a:ext>
            </a:extLst>
          </p:cNvPr>
          <p:cNvSpPr txBox="1"/>
          <p:nvPr/>
        </p:nvSpPr>
        <p:spPr>
          <a:xfrm>
            <a:off x="8060897" y="3056535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238563EE-29C4-4A49-9BBF-C7203B3E2BB9}"/>
              </a:ext>
            </a:extLst>
          </p:cNvPr>
          <p:cNvSpPr txBox="1"/>
          <p:nvPr/>
        </p:nvSpPr>
        <p:spPr>
          <a:xfrm>
            <a:off x="6937293" y="2457697"/>
            <a:ext cx="1004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6" name="TextBox 34">
            <a:extLst>
              <a:ext uri="{FF2B5EF4-FFF2-40B4-BE49-F238E27FC236}">
                <a16:creationId xmlns:a16="http://schemas.microsoft.com/office/drawing/2014/main" id="{3ECBB0C4-3A46-F44A-A7EC-3B4E53EABE34}"/>
              </a:ext>
            </a:extLst>
          </p:cNvPr>
          <p:cNvSpPr txBox="1"/>
          <p:nvPr/>
        </p:nvSpPr>
        <p:spPr>
          <a:xfrm>
            <a:off x="7113599" y="5385988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552" name="Title 1"/>
          <p:cNvSpPr txBox="1"/>
          <p:nvPr/>
        </p:nvSpPr>
        <p:spPr>
          <a:xfrm>
            <a:off x="320041" y="230046"/>
            <a:ext cx="10131426" cy="101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4400" cap="all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Flow Breath</a:t>
            </a:r>
          </a:p>
        </p:txBody>
      </p:sp>
      <p:sp>
        <p:nvSpPr>
          <p:cNvPr id="556" name="TextBox 20"/>
          <p:cNvSpPr txBox="1"/>
          <p:nvPr/>
        </p:nvSpPr>
        <p:spPr>
          <a:xfrm>
            <a:off x="8197363" y="3958737"/>
            <a:ext cx="809389" cy="369332"/>
          </a:xfrm>
          <a:prstGeom prst="rect">
            <a:avLst/>
          </a:prstGeom>
          <a:solidFill>
            <a:srgbClr val="C1CAF1"/>
          </a:solidFill>
          <a:ln>
            <a:solidFill>
              <a:srgbClr val="8394E4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algn="ctr"/>
            <a:r>
              <a:rPr sz="1800" dirty="0"/>
              <a:t>mL/s</a:t>
            </a:r>
          </a:p>
        </p:txBody>
      </p:sp>
      <p:sp>
        <p:nvSpPr>
          <p:cNvPr id="558" name="Oval"/>
          <p:cNvSpPr/>
          <p:nvPr/>
        </p:nvSpPr>
        <p:spPr>
          <a:xfrm>
            <a:off x="8116222" y="2531298"/>
            <a:ext cx="327411" cy="295731"/>
          </a:xfrm>
          <a:prstGeom prst="ellipse">
            <a:avLst/>
          </a:prstGeom>
          <a:gradFill>
            <a:gsLst>
              <a:gs pos="0">
                <a:srgbClr val="E2A650"/>
              </a:gs>
              <a:gs pos="100000">
                <a:srgbClr val="DC932C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24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59" name="Oval"/>
          <p:cNvSpPr/>
          <p:nvPr/>
        </p:nvSpPr>
        <p:spPr>
          <a:xfrm>
            <a:off x="8954813" y="1442268"/>
            <a:ext cx="611229" cy="598257"/>
          </a:xfrm>
          <a:prstGeom prst="ellipse">
            <a:avLst/>
          </a:prstGeom>
          <a:gradFill>
            <a:gsLst>
              <a:gs pos="0">
                <a:srgbClr val="E2A650"/>
              </a:gs>
              <a:gs pos="100000">
                <a:srgbClr val="DC932C">
                  <a:alpha val="6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24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60" name="Line"/>
          <p:cNvSpPr/>
          <p:nvPr/>
        </p:nvSpPr>
        <p:spPr>
          <a:xfrm flipV="1">
            <a:off x="8406753" y="1973757"/>
            <a:ext cx="578519" cy="520243"/>
          </a:xfrm>
          <a:prstGeom prst="line">
            <a:avLst/>
          </a:prstGeom>
          <a:ln w="101600">
            <a:solidFill>
              <a:srgbClr val="F1D8AD"/>
            </a:solidFill>
            <a:miter lim="400000"/>
            <a:tailEnd type="stealth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extBox 34">
            <a:extLst>
              <a:ext uri="{FF2B5EF4-FFF2-40B4-BE49-F238E27FC236}">
                <a16:creationId xmlns:a16="http://schemas.microsoft.com/office/drawing/2014/main" id="{D831BD10-10A1-8B4E-ADE1-036E292CBB49}"/>
              </a:ext>
            </a:extLst>
          </p:cNvPr>
          <p:cNvSpPr txBox="1"/>
          <p:nvPr/>
        </p:nvSpPr>
        <p:spPr>
          <a:xfrm>
            <a:off x="9069711" y="3493816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9D5802F-EBA5-6A47-BF15-5C13B13475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72718" y="3190744"/>
            <a:ext cx="1" cy="9641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CCB28115-A30E-914F-9CFB-C7369DD6077B}"/>
              </a:ext>
            </a:extLst>
          </p:cNvPr>
          <p:cNvSpPr txBox="1">
            <a:spLocks/>
          </p:cNvSpPr>
          <p:nvPr/>
        </p:nvSpPr>
        <p:spPr>
          <a:xfrm>
            <a:off x="331806" y="1549566"/>
            <a:ext cx="6472163" cy="188583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2108200" algn="l"/>
              </a:tabLst>
            </a:pPr>
            <a:r>
              <a:rPr lang="en-US" sz="2400" b="1" kern="0" dirty="0"/>
              <a:t>Delivers</a:t>
            </a:r>
            <a:r>
              <a:rPr lang="en-US" sz="2400" b="0" kern="0" dirty="0"/>
              <a:t>: Flow</a:t>
            </a:r>
            <a:endParaRPr lang="en-US" sz="1600" b="0" kern="0" dirty="0"/>
          </a:p>
          <a:p>
            <a:r>
              <a:rPr lang="en-US" sz="2400" b="1" kern="0" dirty="0"/>
              <a:t>For a set</a:t>
            </a:r>
            <a:r>
              <a:rPr lang="en-US" sz="2400" b="0" kern="0" dirty="0"/>
              <a:t>: Time  (flow x time = </a:t>
            </a:r>
            <a:r>
              <a:rPr lang="en-US" sz="2400" b="0" kern="0" dirty="0" err="1"/>
              <a:t>V</a:t>
            </a:r>
            <a:r>
              <a:rPr lang="en-US" sz="2400" b="0" kern="0" baseline="-25000" dirty="0" err="1"/>
              <a:t>tidal</a:t>
            </a:r>
            <a:r>
              <a:rPr lang="en-US" sz="2400" b="0" kern="0" dirty="0"/>
              <a:t>)</a:t>
            </a:r>
          </a:p>
          <a:p>
            <a:r>
              <a:rPr lang="en-US" sz="2400" b="1" kern="0" dirty="0"/>
              <a:t>On top of</a:t>
            </a:r>
            <a:r>
              <a:rPr lang="en-US" sz="2400" b="0" kern="0" dirty="0"/>
              <a:t>: PEEP &amp; F</a:t>
            </a:r>
            <a:r>
              <a:rPr lang="en-US" sz="2400" b="0" kern="0" baseline="-25000" dirty="0"/>
              <a:t>I</a:t>
            </a:r>
            <a:r>
              <a:rPr lang="en-US" sz="2400" b="0" kern="0" dirty="0"/>
              <a:t>O</a:t>
            </a:r>
            <a:r>
              <a:rPr lang="en-US" sz="2400" b="0" kern="0" baseline="-25000" dirty="0"/>
              <a:t>2</a:t>
            </a:r>
          </a:p>
          <a:p>
            <a:r>
              <a:rPr lang="en-US" sz="2400" b="0" kern="0" dirty="0"/>
              <a:t>And can be Synchronized</a:t>
            </a:r>
            <a:r>
              <a:rPr lang="en-US" sz="2400" b="1" kern="0" dirty="0"/>
              <a:t> </a:t>
            </a:r>
            <a:r>
              <a:rPr lang="en-US" sz="2400" b="0" kern="0" dirty="0"/>
              <a:t>or </a:t>
            </a:r>
            <a:r>
              <a:rPr lang="en-US" sz="2400" b="1" kern="0" dirty="0"/>
              <a:t>not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C0FADC-7BF8-6F4F-8429-86A494313215}"/>
              </a:ext>
            </a:extLst>
          </p:cNvPr>
          <p:cNvSpPr/>
          <p:nvPr/>
        </p:nvSpPr>
        <p:spPr>
          <a:xfrm>
            <a:off x="312899" y="3619615"/>
            <a:ext cx="6096000" cy="28007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2000" dirty="0"/>
              <a:t>V=IR:  Pressure is Variable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Vent Gives Flow V = </a:t>
            </a:r>
            <a:r>
              <a:rPr lang="en-US" u="sng" dirty="0"/>
              <a:t>I</a:t>
            </a:r>
            <a:r>
              <a:rPr lang="en-US" dirty="0"/>
              <a:t> </a:t>
            </a:r>
            <a:r>
              <a:rPr lang="en-US" b="0" dirty="0"/>
              <a:t>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Compliance dictates Pressure   V = I </a:t>
            </a:r>
            <a:r>
              <a:rPr lang="en-US" u="sng" dirty="0"/>
              <a:t>R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i="1" dirty="0"/>
              <a:t>ETT; Lungs, Chest Wall and WOB/Effort</a:t>
            </a:r>
          </a:p>
          <a:p>
            <a:r>
              <a:rPr lang="en-US" sz="2000" dirty="0"/>
              <a:t>Pressure Depends on Where it is Sensed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At the Vent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At the Alveolus – </a:t>
            </a:r>
            <a:r>
              <a:rPr lang="en-US" i="1" dirty="0"/>
              <a:t>shown here</a:t>
            </a:r>
            <a:r>
              <a:rPr lang="en-US" b="0" dirty="0"/>
              <a:t> (expanding balloon)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CEEB76-A589-BF4B-AA11-DC4D58A845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33"/>
    </mc:Choice>
    <mc:Fallback xmlns="">
      <p:transition spd="slow" advTm="142233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9" grpId="0" animBg="1"/>
      <p:bldP spid="41" grpId="0" animBg="1"/>
      <p:bldP spid="43" grpId="0" animBg="1"/>
      <p:bldP spid="45" grpId="0" animBg="1"/>
      <p:bldP spid="46" grpId="0" animBg="1"/>
      <p:bldP spid="556" grpId="0" animBg="1"/>
      <p:bldP spid="558" grpId="0" animBg="1"/>
      <p:bldP spid="559" grpId="0" animBg="1"/>
      <p:bldP spid="560" grpId="0" animBg="1"/>
      <p:bldP spid="65" grpId="0" animBg="1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066B0-D1AE-8F4D-943B-8508E5059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Modes…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  </a:t>
            </a:r>
            <a:r>
              <a:rPr lang="en-US" i="1" dirty="0"/>
              <a:t>or breaths?</a:t>
            </a:r>
            <a:endParaRPr lang="en-US" dirty="0"/>
          </a:p>
        </p:txBody>
      </p:sp>
      <p:sp>
        <p:nvSpPr>
          <p:cNvPr id="217" name="Goal - 2.5 breaths = most modes"/>
          <p:cNvSpPr txBox="1"/>
          <p:nvPr/>
        </p:nvSpPr>
        <p:spPr>
          <a:xfrm>
            <a:off x="3323152" y="7363608"/>
            <a:ext cx="2446183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>
                <a:solidFill>
                  <a:schemeClr val="tx1"/>
                </a:solidFill>
              </a:rPr>
              <a:t>Goal - 2.5 breaths = most modes</a:t>
            </a:r>
          </a:p>
        </p:txBody>
      </p:sp>
      <p:pic>
        <p:nvPicPr>
          <p:cNvPr id="21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32" y="1643948"/>
            <a:ext cx="3486005" cy="4710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228432-7E0E-F94F-B920-A09D8483B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411" y="2175963"/>
            <a:ext cx="2400183" cy="300022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5C0844-DF78-D24C-A7EB-750E33B6E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Ventilator ”Think”?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E3DC67-F544-E44A-BA25-6ACC5E0B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4"/>
    </mc:Choice>
    <mc:Fallback xmlns="">
      <p:transition spd="slow" advTm="2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411A18A-D89A-EC4B-B788-0C9283B2BBC1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EA49604C-E894-D14C-B668-5F067900C19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5F02D4F1-602A-7544-AF56-F347131BF878}"/>
              </a:ext>
            </a:extLst>
          </p:cNvPr>
          <p:cNvSpPr/>
          <p:nvPr/>
        </p:nvSpPr>
        <p:spPr>
          <a:xfrm>
            <a:off x="7995325" y="29416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39" name="Rectangle 22"/>
          <p:cNvSpPr/>
          <p:nvPr/>
        </p:nvSpPr>
        <p:spPr>
          <a:xfrm>
            <a:off x="8360602" y="4418064"/>
            <a:ext cx="885317" cy="706727"/>
          </a:xfrm>
          <a:prstGeom prst="rect">
            <a:avLst/>
          </a:prstGeom>
          <a:solidFill>
            <a:srgbClr val="C1CAF1"/>
          </a:solidFill>
          <a:ln w="19050" cap="rnd">
            <a:solidFill>
              <a:srgbClr val="C1CAF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Arrow">
            <a:extLst>
              <a:ext uri="{FF2B5EF4-FFF2-40B4-BE49-F238E27FC236}">
                <a16:creationId xmlns:a16="http://schemas.microsoft.com/office/drawing/2014/main" id="{40606D50-D864-494D-95C7-59A145A19736}"/>
              </a:ext>
            </a:extLst>
          </p:cNvPr>
          <p:cNvSpPr/>
          <p:nvPr/>
        </p:nvSpPr>
        <p:spPr>
          <a:xfrm>
            <a:off x="7995325" y="50133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3F106E46-85B0-874F-80FA-944A5E7E00A4}"/>
              </a:ext>
            </a:extLst>
          </p:cNvPr>
          <p:cNvSpPr/>
          <p:nvPr/>
        </p:nvSpPr>
        <p:spPr>
          <a:xfrm flipV="1">
            <a:off x="8002666" y="15817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C0B5500D-A697-794F-95B9-B64EEA7B5090}"/>
              </a:ext>
            </a:extLst>
          </p:cNvPr>
          <p:cNvSpPr/>
          <p:nvPr/>
        </p:nvSpPr>
        <p:spPr>
          <a:xfrm flipV="1">
            <a:off x="9233743" y="43929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61CD5C01-32CA-A34C-AFB7-BDA8115815AA}"/>
              </a:ext>
            </a:extLst>
          </p:cNvPr>
          <p:cNvSpPr/>
          <p:nvPr/>
        </p:nvSpPr>
        <p:spPr>
          <a:xfrm flipH="1">
            <a:off x="8345310" y="44090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43CFD0C7-5485-8240-855D-066BBA8A3499}"/>
              </a:ext>
            </a:extLst>
          </p:cNvPr>
          <p:cNvSpPr/>
          <p:nvPr/>
        </p:nvSpPr>
        <p:spPr>
          <a:xfrm flipV="1">
            <a:off x="8343390" y="43782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Connection Line">
            <a:extLst>
              <a:ext uri="{FF2B5EF4-FFF2-40B4-BE49-F238E27FC236}">
                <a16:creationId xmlns:a16="http://schemas.microsoft.com/office/drawing/2014/main" id="{0799E80F-D893-2B44-9E0A-CEB1ADFB0537}"/>
              </a:ext>
            </a:extLst>
          </p:cNvPr>
          <p:cNvSpPr/>
          <p:nvPr/>
        </p:nvSpPr>
        <p:spPr>
          <a:xfrm>
            <a:off x="9260369" y="50996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FFBBBA3C-0620-AB47-B49C-355B3C0174D7}"/>
              </a:ext>
            </a:extLst>
          </p:cNvPr>
          <p:cNvSpPr/>
          <p:nvPr/>
        </p:nvSpPr>
        <p:spPr>
          <a:xfrm flipV="1">
            <a:off x="8345310" y="21328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P">
            <a:extLst>
              <a:ext uri="{FF2B5EF4-FFF2-40B4-BE49-F238E27FC236}">
                <a16:creationId xmlns:a16="http://schemas.microsoft.com/office/drawing/2014/main" id="{DFA3579F-0998-B341-BE5F-80018CFB97F9}"/>
              </a:ext>
            </a:extLst>
          </p:cNvPr>
          <p:cNvSpPr txBox="1"/>
          <p:nvPr/>
        </p:nvSpPr>
        <p:spPr>
          <a:xfrm>
            <a:off x="7432545" y="28119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0F257D87-FACE-2B47-8A8D-7F7D1C95FE9F}"/>
              </a:ext>
            </a:extLst>
          </p:cNvPr>
          <p:cNvSpPr/>
          <p:nvPr/>
        </p:nvSpPr>
        <p:spPr>
          <a:xfrm>
            <a:off x="7394001" y="48391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79F3ADF5-2966-914B-8DAE-475C042B2DF3}"/>
              </a:ext>
            </a:extLst>
          </p:cNvPr>
          <p:cNvSpPr txBox="1"/>
          <p:nvPr/>
        </p:nvSpPr>
        <p:spPr>
          <a:xfrm>
            <a:off x="7482316" y="48960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BF8A30FF-E837-8E44-9C10-E2332350E97D}"/>
              </a:ext>
            </a:extLst>
          </p:cNvPr>
          <p:cNvSpPr txBox="1"/>
          <p:nvPr/>
        </p:nvSpPr>
        <p:spPr>
          <a:xfrm>
            <a:off x="8060897" y="3056535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45" name="TextBox 34">
            <a:extLst>
              <a:ext uri="{FF2B5EF4-FFF2-40B4-BE49-F238E27FC236}">
                <a16:creationId xmlns:a16="http://schemas.microsoft.com/office/drawing/2014/main" id="{238563EE-29C4-4A49-9BBF-C7203B3E2BB9}"/>
              </a:ext>
            </a:extLst>
          </p:cNvPr>
          <p:cNvSpPr txBox="1"/>
          <p:nvPr/>
        </p:nvSpPr>
        <p:spPr>
          <a:xfrm>
            <a:off x="6937293" y="2457697"/>
            <a:ext cx="1004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6" name="TextBox 34">
            <a:extLst>
              <a:ext uri="{FF2B5EF4-FFF2-40B4-BE49-F238E27FC236}">
                <a16:creationId xmlns:a16="http://schemas.microsoft.com/office/drawing/2014/main" id="{3ECBB0C4-3A46-F44A-A7EC-3B4E53EABE34}"/>
              </a:ext>
            </a:extLst>
          </p:cNvPr>
          <p:cNvSpPr txBox="1"/>
          <p:nvPr/>
        </p:nvSpPr>
        <p:spPr>
          <a:xfrm>
            <a:off x="7113599" y="5385988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552" name="Title 1"/>
          <p:cNvSpPr txBox="1"/>
          <p:nvPr/>
        </p:nvSpPr>
        <p:spPr>
          <a:xfrm>
            <a:off x="320041" y="230046"/>
            <a:ext cx="10131426" cy="101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4400" cap="all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Flow Breath</a:t>
            </a:r>
            <a:r>
              <a:rPr lang="en-US" dirty="0"/>
              <a:t>: </a:t>
            </a:r>
            <a:r>
              <a:rPr lang="en-US" sz="3600" dirty="0"/>
              <a:t>Pressure sensed at the vent</a:t>
            </a:r>
            <a:endParaRPr dirty="0"/>
          </a:p>
        </p:txBody>
      </p:sp>
      <p:sp>
        <p:nvSpPr>
          <p:cNvPr id="556" name="TextBox 20"/>
          <p:cNvSpPr txBox="1"/>
          <p:nvPr/>
        </p:nvSpPr>
        <p:spPr>
          <a:xfrm>
            <a:off x="8197363" y="3958737"/>
            <a:ext cx="809389" cy="369332"/>
          </a:xfrm>
          <a:prstGeom prst="rect">
            <a:avLst/>
          </a:prstGeom>
          <a:solidFill>
            <a:srgbClr val="C1CAF1"/>
          </a:solidFill>
          <a:ln>
            <a:solidFill>
              <a:srgbClr val="8394E4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algn="ctr"/>
            <a:r>
              <a:rPr sz="1800" dirty="0"/>
              <a:t>mL/s</a:t>
            </a:r>
          </a:p>
        </p:txBody>
      </p:sp>
      <p:sp>
        <p:nvSpPr>
          <p:cNvPr id="65" name="TextBox 34">
            <a:extLst>
              <a:ext uri="{FF2B5EF4-FFF2-40B4-BE49-F238E27FC236}">
                <a16:creationId xmlns:a16="http://schemas.microsoft.com/office/drawing/2014/main" id="{D831BD10-10A1-8B4E-ADE1-036E292CBB49}"/>
              </a:ext>
            </a:extLst>
          </p:cNvPr>
          <p:cNvSpPr txBox="1"/>
          <p:nvPr/>
        </p:nvSpPr>
        <p:spPr>
          <a:xfrm>
            <a:off x="9069711" y="3493816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9D5802F-EBA5-6A47-BF15-5C13B13475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72718" y="3190744"/>
            <a:ext cx="1" cy="9641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CCB28115-A30E-914F-9CFB-C7369DD6077B}"/>
              </a:ext>
            </a:extLst>
          </p:cNvPr>
          <p:cNvSpPr txBox="1">
            <a:spLocks/>
          </p:cNvSpPr>
          <p:nvPr/>
        </p:nvSpPr>
        <p:spPr>
          <a:xfrm>
            <a:off x="331806" y="1549566"/>
            <a:ext cx="6472163" cy="188583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2108200" algn="l"/>
              </a:tabLst>
            </a:pPr>
            <a:r>
              <a:rPr lang="en-US" sz="2400" b="1" kern="0" dirty="0"/>
              <a:t>Delivers</a:t>
            </a:r>
            <a:r>
              <a:rPr lang="en-US" sz="2400" b="0" kern="0" dirty="0"/>
              <a:t>: Flow</a:t>
            </a:r>
            <a:endParaRPr lang="en-US" sz="1600" b="0" kern="0" dirty="0"/>
          </a:p>
          <a:p>
            <a:r>
              <a:rPr lang="en-US" sz="2400" b="1" kern="0" dirty="0"/>
              <a:t>For a set</a:t>
            </a:r>
            <a:r>
              <a:rPr lang="en-US" sz="2400" b="0" kern="0" dirty="0"/>
              <a:t>: Time  (flow x time = </a:t>
            </a:r>
            <a:r>
              <a:rPr lang="en-US" sz="2400" b="0" kern="0" dirty="0" err="1"/>
              <a:t>V</a:t>
            </a:r>
            <a:r>
              <a:rPr lang="en-US" sz="2400" b="0" kern="0" baseline="-25000" dirty="0" err="1"/>
              <a:t>tidal</a:t>
            </a:r>
            <a:r>
              <a:rPr lang="en-US" sz="2400" b="0" kern="0" dirty="0"/>
              <a:t>)</a:t>
            </a:r>
          </a:p>
          <a:p>
            <a:r>
              <a:rPr lang="en-US" sz="2400" b="1" kern="0" dirty="0"/>
              <a:t>On top of</a:t>
            </a:r>
            <a:r>
              <a:rPr lang="en-US" sz="2400" b="0" kern="0" dirty="0"/>
              <a:t>: PEEP &amp; F</a:t>
            </a:r>
            <a:r>
              <a:rPr lang="en-US" sz="2400" b="0" kern="0" baseline="-25000" dirty="0"/>
              <a:t>I</a:t>
            </a:r>
            <a:r>
              <a:rPr lang="en-US" sz="2400" b="0" kern="0" dirty="0"/>
              <a:t>O</a:t>
            </a:r>
            <a:r>
              <a:rPr lang="en-US" sz="2400" b="0" kern="0" baseline="-25000" dirty="0"/>
              <a:t>2</a:t>
            </a:r>
          </a:p>
          <a:p>
            <a:r>
              <a:rPr lang="en-US" sz="2400" b="0" kern="0" dirty="0"/>
              <a:t>And can be Synchronized</a:t>
            </a:r>
            <a:r>
              <a:rPr lang="en-US" sz="2400" b="1" kern="0" dirty="0"/>
              <a:t> </a:t>
            </a:r>
            <a:r>
              <a:rPr lang="en-US" sz="2400" b="0" kern="0" dirty="0"/>
              <a:t>or </a:t>
            </a:r>
            <a:r>
              <a:rPr lang="en-US" sz="2400" b="1" kern="0" dirty="0"/>
              <a:t>not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C0FADC-7BF8-6F4F-8429-86A494313215}"/>
              </a:ext>
            </a:extLst>
          </p:cNvPr>
          <p:cNvSpPr/>
          <p:nvPr/>
        </p:nvSpPr>
        <p:spPr>
          <a:xfrm>
            <a:off x="241545" y="3604794"/>
            <a:ext cx="649107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There is a lot in between the </a:t>
            </a:r>
            <a:br>
              <a:rPr lang="en-US" sz="2000" dirty="0"/>
            </a:br>
            <a:r>
              <a:rPr lang="en-US" sz="2000" dirty="0"/>
              <a:t>Vent and the Alveolus</a:t>
            </a:r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7265C907-B861-7449-945B-EF2333264411}"/>
              </a:ext>
            </a:extLst>
          </p:cNvPr>
          <p:cNvSpPr/>
          <p:nvPr/>
        </p:nvSpPr>
        <p:spPr>
          <a:xfrm flipV="1">
            <a:off x="8343390" y="1701152"/>
            <a:ext cx="64196" cy="1343667"/>
          </a:xfrm>
          <a:prstGeom prst="line">
            <a:avLst/>
          </a:pr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Connection Line">
            <a:extLst>
              <a:ext uri="{FF2B5EF4-FFF2-40B4-BE49-F238E27FC236}">
                <a16:creationId xmlns:a16="http://schemas.microsoft.com/office/drawing/2014/main" id="{68239DED-A612-8E40-B4A6-1DB8D098724F}"/>
              </a:ext>
            </a:extLst>
          </p:cNvPr>
          <p:cNvSpPr/>
          <p:nvPr/>
        </p:nvSpPr>
        <p:spPr>
          <a:xfrm rot="16200000">
            <a:off x="8637897" y="1504893"/>
            <a:ext cx="377714" cy="83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9710C2AF-CAA2-034E-A5C3-0E23B25D7427}"/>
              </a:ext>
            </a:extLst>
          </p:cNvPr>
          <p:cNvSpPr/>
          <p:nvPr/>
        </p:nvSpPr>
        <p:spPr>
          <a:xfrm flipH="1" flipV="1">
            <a:off x="9233743" y="2124587"/>
            <a:ext cx="130746" cy="888435"/>
          </a:xfrm>
          <a:prstGeom prst="line">
            <a:avLst/>
          </a:pr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E8C73BDF-0C7E-2149-B9A3-D35B3A2A233A}"/>
              </a:ext>
            </a:extLst>
          </p:cNvPr>
          <p:cNvSpPr/>
          <p:nvPr/>
        </p:nvSpPr>
        <p:spPr>
          <a:xfrm flipH="1" flipV="1">
            <a:off x="9233743" y="2132838"/>
            <a:ext cx="130746" cy="888435"/>
          </a:xfrm>
          <a:prstGeom prst="line">
            <a:avLst/>
          </a:prstGeom>
          <a:ln w="57150">
            <a:solidFill>
              <a:srgbClr val="C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27B7FBDB-3DBC-434E-B390-9A29ABCE86E8}"/>
              </a:ext>
            </a:extLst>
          </p:cNvPr>
          <p:cNvSpPr txBox="1"/>
          <p:nvPr/>
        </p:nvSpPr>
        <p:spPr>
          <a:xfrm>
            <a:off x="193570" y="4445706"/>
            <a:ext cx="1161677" cy="784830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i="0" dirty="0"/>
              <a:t>Vent</a:t>
            </a:r>
          </a:p>
          <a:p>
            <a:pPr algn="ctr"/>
            <a:r>
              <a:rPr lang="en-US" i="0" dirty="0"/>
              <a:t>(sensor)</a:t>
            </a:r>
            <a:endParaRPr i="0" dirty="0"/>
          </a:p>
        </p:txBody>
      </p:sp>
      <p:sp>
        <p:nvSpPr>
          <p:cNvPr id="51" name="TextBox 34">
            <a:extLst>
              <a:ext uri="{FF2B5EF4-FFF2-40B4-BE49-F238E27FC236}">
                <a16:creationId xmlns:a16="http://schemas.microsoft.com/office/drawing/2014/main" id="{FB8E9ABA-C2AD-6445-A1AD-03F7938B0617}"/>
              </a:ext>
            </a:extLst>
          </p:cNvPr>
          <p:cNvSpPr txBox="1"/>
          <p:nvPr/>
        </p:nvSpPr>
        <p:spPr>
          <a:xfrm>
            <a:off x="1355247" y="4644035"/>
            <a:ext cx="917282" cy="369332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Tubes</a:t>
            </a:r>
            <a:endParaRPr dirty="0"/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F9F01447-9780-3844-BFD4-7E32DE41F9B5}"/>
              </a:ext>
            </a:extLst>
          </p:cNvPr>
          <p:cNvSpPr txBox="1"/>
          <p:nvPr/>
        </p:nvSpPr>
        <p:spPr>
          <a:xfrm>
            <a:off x="2286979" y="4644035"/>
            <a:ext cx="673548" cy="36933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ETT</a:t>
            </a:r>
            <a:endParaRPr dirty="0"/>
          </a:p>
        </p:txBody>
      </p:sp>
      <p:sp>
        <p:nvSpPr>
          <p:cNvPr id="53" name="TextBox 34">
            <a:extLst>
              <a:ext uri="{FF2B5EF4-FFF2-40B4-BE49-F238E27FC236}">
                <a16:creationId xmlns:a16="http://schemas.microsoft.com/office/drawing/2014/main" id="{80D253F6-568F-3A47-911F-44706BE0C752}"/>
              </a:ext>
            </a:extLst>
          </p:cNvPr>
          <p:cNvSpPr txBox="1"/>
          <p:nvPr/>
        </p:nvSpPr>
        <p:spPr>
          <a:xfrm>
            <a:off x="2963181" y="4644035"/>
            <a:ext cx="1082216" cy="369332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Trachea</a:t>
            </a:r>
            <a:endParaRPr dirty="0"/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657F8015-6427-8843-BA61-4DF0724AD783}"/>
              </a:ext>
            </a:extLst>
          </p:cNvPr>
          <p:cNvSpPr txBox="1"/>
          <p:nvPr/>
        </p:nvSpPr>
        <p:spPr>
          <a:xfrm>
            <a:off x="4059847" y="4505535"/>
            <a:ext cx="1471552" cy="64633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Bronchi</a:t>
            </a:r>
            <a:br>
              <a:rPr lang="en-US" dirty="0"/>
            </a:br>
            <a:r>
              <a:rPr lang="en-US" dirty="0"/>
              <a:t>Bronchioles</a:t>
            </a:r>
            <a:endParaRPr dirty="0"/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F03B4386-0C4C-6C4D-B7B7-C389DF47CAFA}"/>
              </a:ext>
            </a:extLst>
          </p:cNvPr>
          <p:cNvSpPr txBox="1"/>
          <p:nvPr/>
        </p:nvSpPr>
        <p:spPr>
          <a:xfrm>
            <a:off x="5673223" y="4659002"/>
            <a:ext cx="1082216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Alveolus</a:t>
            </a:r>
            <a:endParaRPr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628535-FA1F-564A-BB35-66BE84734C15}"/>
              </a:ext>
            </a:extLst>
          </p:cNvPr>
          <p:cNvSpPr/>
          <p:nvPr/>
        </p:nvSpPr>
        <p:spPr bwMode="auto">
          <a:xfrm>
            <a:off x="5538739" y="4213193"/>
            <a:ext cx="1307202" cy="124985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783773-522C-AF49-B0A4-AC45D574D2F3}"/>
              </a:ext>
            </a:extLst>
          </p:cNvPr>
          <p:cNvSpPr/>
          <p:nvPr/>
        </p:nvSpPr>
        <p:spPr>
          <a:xfrm>
            <a:off x="152350" y="5655903"/>
            <a:ext cx="6491070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If flow-restricting (small space or high flow),</a:t>
            </a:r>
          </a:p>
          <a:p>
            <a:pPr algn="ctr"/>
            <a:r>
              <a:rPr lang="en-US" sz="2000" dirty="0"/>
              <a:t>The vent pressure sensor will be falsely high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F1CBBF25-7D06-AC4E-B37E-39ED91B8FECC}"/>
              </a:ext>
            </a:extLst>
          </p:cNvPr>
          <p:cNvSpPr txBox="1"/>
          <p:nvPr/>
        </p:nvSpPr>
        <p:spPr>
          <a:xfrm>
            <a:off x="8097518" y="1367584"/>
            <a:ext cx="7591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Peak</a:t>
            </a:r>
            <a:endParaRPr dirty="0"/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CBBB5D1F-94FB-2A42-9133-F2535D8CF2A2}"/>
              </a:ext>
            </a:extLst>
          </p:cNvPr>
          <p:cNvSpPr txBox="1"/>
          <p:nvPr/>
        </p:nvSpPr>
        <p:spPr>
          <a:xfrm>
            <a:off x="8984908" y="1735201"/>
            <a:ext cx="11758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Plateau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96C739-8C7C-7749-91BB-C6558CEF81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6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54"/>
    </mc:Choice>
    <mc:Fallback xmlns="">
      <p:transition spd="slow" advTm="50454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  <p:bldP spid="70" grpId="0"/>
      <p:bldP spid="3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3" grpId="0" animBg="1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0209DD5D-9412-1A49-A8C3-447A01FEF80E}"/>
              </a:ext>
            </a:extLst>
          </p:cNvPr>
          <p:cNvSpPr/>
          <p:nvPr/>
        </p:nvSpPr>
        <p:spPr>
          <a:xfrm>
            <a:off x="-18832" y="29438"/>
            <a:ext cx="12210832" cy="6847284"/>
          </a:xfrm>
          <a:prstGeom prst="rect">
            <a:avLst/>
          </a:prstGeom>
          <a:solidFill>
            <a:schemeClr val="bg1">
              <a:lumMod val="85000"/>
            </a:schemeClr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602" name="hqdefault.jpg" descr="hqdefau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868" y="914334"/>
            <a:ext cx="7128619" cy="5346464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TextBox 4"/>
          <p:cNvSpPr txBox="1"/>
          <p:nvPr/>
        </p:nvSpPr>
        <p:spPr>
          <a:xfrm>
            <a:off x="821088" y="1591992"/>
            <a:ext cx="2144158" cy="1077218"/>
          </a:xfrm>
          <a:prstGeom prst="rect">
            <a:avLst/>
          </a:prstGeom>
          <a:solidFill>
            <a:srgbClr val="121D51"/>
          </a:solidFill>
          <a:ln>
            <a:solidFill>
              <a:srgbClr val="00B05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200" i="1">
                <a:solidFill>
                  <a:srgbClr val="FFFFFF"/>
                </a:solidFill>
              </a:defRPr>
            </a:lvl1pPr>
          </a:lstStyle>
          <a:p>
            <a:r>
              <a:rPr b="0" dirty="0"/>
              <a:t>Pressure </a:t>
            </a:r>
            <a:br>
              <a:rPr lang="en-US" b="0" dirty="0"/>
            </a:br>
            <a:r>
              <a:rPr b="0" dirty="0"/>
              <a:t>sensor </a:t>
            </a:r>
          </a:p>
        </p:txBody>
      </p:sp>
      <p:sp>
        <p:nvSpPr>
          <p:cNvPr id="605" name="5-Point Star 5"/>
          <p:cNvSpPr/>
          <p:nvPr/>
        </p:nvSpPr>
        <p:spPr>
          <a:xfrm>
            <a:off x="3736458" y="2871106"/>
            <a:ext cx="510365" cy="48110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485F24"/>
          </a:solidFill>
          <a:ln w="19050" cap="rnd">
            <a:solidFill>
              <a:srgbClr val="00B05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6" name="TextBox 6"/>
          <p:cNvSpPr txBox="1"/>
          <p:nvPr/>
        </p:nvSpPr>
        <p:spPr>
          <a:xfrm>
            <a:off x="9167892" y="5834799"/>
            <a:ext cx="2086512" cy="584775"/>
          </a:xfrm>
          <a:prstGeom prst="rect">
            <a:avLst/>
          </a:prstGeom>
          <a:solidFill>
            <a:srgbClr val="121D51"/>
          </a:solidFill>
          <a:ln>
            <a:solidFill>
              <a:srgbClr val="00B05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rPr b="0" dirty="0"/>
              <a:t>Alveolus</a:t>
            </a:r>
          </a:p>
        </p:txBody>
      </p:sp>
      <p:sp>
        <p:nvSpPr>
          <p:cNvPr id="607" name="TextBox 7"/>
          <p:cNvSpPr txBox="1"/>
          <p:nvPr/>
        </p:nvSpPr>
        <p:spPr>
          <a:xfrm>
            <a:off x="6420736" y="3295178"/>
            <a:ext cx="3580070" cy="584775"/>
          </a:xfrm>
          <a:prstGeom prst="rect">
            <a:avLst/>
          </a:prstGeom>
          <a:solidFill>
            <a:srgbClr val="121D51"/>
          </a:solidFill>
          <a:ln>
            <a:solidFill>
              <a:srgbClr val="00B05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200" i="1">
                <a:solidFill>
                  <a:srgbClr val="FFFFFF"/>
                </a:solidFill>
              </a:defRPr>
            </a:pPr>
            <a:r>
              <a:rPr b="0" dirty="0"/>
              <a:t>Tubes, Bronchioles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A20BF-7DED-2B4C-91EB-1B73727F81CE}"/>
              </a:ext>
            </a:extLst>
          </p:cNvPr>
          <p:cNvSpPr txBox="1">
            <a:spLocks/>
          </p:cNvSpPr>
          <p:nvPr/>
        </p:nvSpPr>
        <p:spPr>
          <a:xfrm>
            <a:off x="258355" y="5308981"/>
            <a:ext cx="5413783" cy="1269370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  <a:tabLst>
                <a:tab pos="2108200" algn="l"/>
              </a:tabLst>
            </a:pPr>
            <a:r>
              <a:rPr lang="en-US" sz="2400" b="0" kern="0" dirty="0">
                <a:solidFill>
                  <a:schemeClr val="bg1">
                    <a:lumMod val="95000"/>
                  </a:schemeClr>
                </a:solidFill>
              </a:rPr>
              <a:t>The faster you blow, or the smaller the straw, the more your cheeks blow up before the balloon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1B87A6-ACB7-DB4A-99B0-55119C00F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7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411A18A-D89A-EC4B-B788-0C9283B2BBC1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EA49604C-E894-D14C-B668-5F067900C19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5F02D4F1-602A-7544-AF56-F347131BF878}"/>
              </a:ext>
            </a:extLst>
          </p:cNvPr>
          <p:cNvSpPr/>
          <p:nvPr/>
        </p:nvSpPr>
        <p:spPr>
          <a:xfrm>
            <a:off x="7995325" y="29416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39" name="Rectangle 22"/>
          <p:cNvSpPr/>
          <p:nvPr/>
        </p:nvSpPr>
        <p:spPr>
          <a:xfrm>
            <a:off x="8360602" y="4418064"/>
            <a:ext cx="885317" cy="706727"/>
          </a:xfrm>
          <a:prstGeom prst="rect">
            <a:avLst/>
          </a:prstGeom>
          <a:solidFill>
            <a:srgbClr val="C1CAF1"/>
          </a:solidFill>
          <a:ln w="19050" cap="rnd">
            <a:solidFill>
              <a:srgbClr val="C1CAF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Arrow">
            <a:extLst>
              <a:ext uri="{FF2B5EF4-FFF2-40B4-BE49-F238E27FC236}">
                <a16:creationId xmlns:a16="http://schemas.microsoft.com/office/drawing/2014/main" id="{40606D50-D864-494D-95C7-59A145A19736}"/>
              </a:ext>
            </a:extLst>
          </p:cNvPr>
          <p:cNvSpPr/>
          <p:nvPr/>
        </p:nvSpPr>
        <p:spPr>
          <a:xfrm>
            <a:off x="7995325" y="50133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3F106E46-85B0-874F-80FA-944A5E7E00A4}"/>
              </a:ext>
            </a:extLst>
          </p:cNvPr>
          <p:cNvSpPr/>
          <p:nvPr/>
        </p:nvSpPr>
        <p:spPr>
          <a:xfrm flipV="1">
            <a:off x="8002666" y="15817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C0B5500D-A697-794F-95B9-B64EEA7B5090}"/>
              </a:ext>
            </a:extLst>
          </p:cNvPr>
          <p:cNvSpPr/>
          <p:nvPr/>
        </p:nvSpPr>
        <p:spPr>
          <a:xfrm flipV="1">
            <a:off x="9233743" y="43929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61CD5C01-32CA-A34C-AFB7-BDA8115815AA}"/>
              </a:ext>
            </a:extLst>
          </p:cNvPr>
          <p:cNvSpPr/>
          <p:nvPr/>
        </p:nvSpPr>
        <p:spPr>
          <a:xfrm flipH="1">
            <a:off x="8345310" y="44090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43CFD0C7-5485-8240-855D-066BBA8A3499}"/>
              </a:ext>
            </a:extLst>
          </p:cNvPr>
          <p:cNvSpPr/>
          <p:nvPr/>
        </p:nvSpPr>
        <p:spPr>
          <a:xfrm flipV="1">
            <a:off x="8343390" y="43782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Connection Line">
            <a:extLst>
              <a:ext uri="{FF2B5EF4-FFF2-40B4-BE49-F238E27FC236}">
                <a16:creationId xmlns:a16="http://schemas.microsoft.com/office/drawing/2014/main" id="{0799E80F-D893-2B44-9E0A-CEB1ADFB0537}"/>
              </a:ext>
            </a:extLst>
          </p:cNvPr>
          <p:cNvSpPr/>
          <p:nvPr/>
        </p:nvSpPr>
        <p:spPr>
          <a:xfrm>
            <a:off x="9260369" y="50996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FFBBBA3C-0620-AB47-B49C-355B3C0174D7}"/>
              </a:ext>
            </a:extLst>
          </p:cNvPr>
          <p:cNvSpPr/>
          <p:nvPr/>
        </p:nvSpPr>
        <p:spPr>
          <a:xfrm flipV="1">
            <a:off x="8345310" y="21328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P">
            <a:extLst>
              <a:ext uri="{FF2B5EF4-FFF2-40B4-BE49-F238E27FC236}">
                <a16:creationId xmlns:a16="http://schemas.microsoft.com/office/drawing/2014/main" id="{DFA3579F-0998-B341-BE5F-80018CFB97F9}"/>
              </a:ext>
            </a:extLst>
          </p:cNvPr>
          <p:cNvSpPr txBox="1"/>
          <p:nvPr/>
        </p:nvSpPr>
        <p:spPr>
          <a:xfrm>
            <a:off x="7432545" y="28119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0F257D87-FACE-2B47-8A8D-7F7D1C95FE9F}"/>
              </a:ext>
            </a:extLst>
          </p:cNvPr>
          <p:cNvSpPr/>
          <p:nvPr/>
        </p:nvSpPr>
        <p:spPr>
          <a:xfrm>
            <a:off x="7394001" y="48391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79F3ADF5-2966-914B-8DAE-475C042B2DF3}"/>
              </a:ext>
            </a:extLst>
          </p:cNvPr>
          <p:cNvSpPr txBox="1"/>
          <p:nvPr/>
        </p:nvSpPr>
        <p:spPr>
          <a:xfrm>
            <a:off x="7482316" y="48960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43" name="TextBox 34">
            <a:extLst>
              <a:ext uri="{FF2B5EF4-FFF2-40B4-BE49-F238E27FC236}">
                <a16:creationId xmlns:a16="http://schemas.microsoft.com/office/drawing/2014/main" id="{BF8A30FF-E837-8E44-9C10-E2332350E97D}"/>
              </a:ext>
            </a:extLst>
          </p:cNvPr>
          <p:cNvSpPr txBox="1"/>
          <p:nvPr/>
        </p:nvSpPr>
        <p:spPr>
          <a:xfrm>
            <a:off x="8060897" y="3056535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552" name="Title 1"/>
          <p:cNvSpPr txBox="1"/>
          <p:nvPr/>
        </p:nvSpPr>
        <p:spPr>
          <a:xfrm>
            <a:off x="320041" y="230046"/>
            <a:ext cx="10131426" cy="101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defRPr sz="4400" cap="all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dirty="0"/>
              <a:t>Flow Breath</a:t>
            </a:r>
            <a:r>
              <a:rPr lang="en-US" dirty="0"/>
              <a:t>: </a:t>
            </a:r>
            <a:r>
              <a:rPr lang="en-US" sz="3600" dirty="0"/>
              <a:t>Pressure sensed at the vent</a:t>
            </a:r>
            <a:endParaRPr dirty="0"/>
          </a:p>
        </p:txBody>
      </p:sp>
      <p:sp>
        <p:nvSpPr>
          <p:cNvPr id="65" name="TextBox 34">
            <a:extLst>
              <a:ext uri="{FF2B5EF4-FFF2-40B4-BE49-F238E27FC236}">
                <a16:creationId xmlns:a16="http://schemas.microsoft.com/office/drawing/2014/main" id="{D831BD10-10A1-8B4E-ADE1-036E292CBB49}"/>
              </a:ext>
            </a:extLst>
          </p:cNvPr>
          <p:cNvSpPr txBox="1"/>
          <p:nvPr/>
        </p:nvSpPr>
        <p:spPr>
          <a:xfrm>
            <a:off x="9069711" y="3493816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9D5802F-EBA5-6A47-BF15-5C13B13475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72718" y="3190744"/>
            <a:ext cx="1" cy="9641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CCB28115-A30E-914F-9CFB-C7369DD6077B}"/>
              </a:ext>
            </a:extLst>
          </p:cNvPr>
          <p:cNvSpPr txBox="1">
            <a:spLocks/>
          </p:cNvSpPr>
          <p:nvPr/>
        </p:nvSpPr>
        <p:spPr>
          <a:xfrm>
            <a:off x="299427" y="4553532"/>
            <a:ext cx="6472163" cy="20246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2108200" algn="l"/>
              </a:tabLst>
            </a:pPr>
            <a:r>
              <a:rPr lang="en-US" sz="1800" b="1" kern="0" dirty="0"/>
              <a:t>High Peak-Plateau Gradient:</a:t>
            </a:r>
          </a:p>
          <a:p>
            <a:pPr lvl="1">
              <a:tabLst>
                <a:tab pos="2108200" algn="l"/>
              </a:tabLst>
            </a:pPr>
            <a:r>
              <a:rPr lang="en-US" sz="1800" u="sng" kern="0" dirty="0"/>
              <a:t>Anything</a:t>
            </a:r>
            <a:r>
              <a:rPr lang="en-US" sz="1800" b="0" kern="0" dirty="0"/>
              <a:t> flow-restricting (small) in between the vent and the alveolus</a:t>
            </a:r>
          </a:p>
          <a:p>
            <a:pPr lvl="2">
              <a:tabLst>
                <a:tab pos="2108200" algn="l"/>
              </a:tabLst>
            </a:pPr>
            <a:r>
              <a:rPr lang="en-US" sz="1600" b="0" kern="0" dirty="0"/>
              <a:t>Kinked tubes, mucous plug, tracheal mass</a:t>
            </a:r>
          </a:p>
          <a:p>
            <a:pPr lvl="2">
              <a:tabLst>
                <a:tab pos="2108200" algn="l"/>
              </a:tabLst>
            </a:pPr>
            <a:r>
              <a:rPr lang="en-US" sz="1600" b="0" kern="0" dirty="0"/>
              <a:t>Bronchospasm (bronchioles!) </a:t>
            </a:r>
          </a:p>
          <a:p>
            <a:pPr lvl="1">
              <a:tabLst>
                <a:tab pos="2108200" algn="l"/>
              </a:tabLst>
            </a:pPr>
            <a:r>
              <a:rPr lang="en-US" sz="1800" b="0" kern="0" dirty="0"/>
              <a:t>This is not dangerous except in severe prematurity</a:t>
            </a:r>
            <a:endParaRPr lang="en-US" sz="1800" b="1" kern="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7C0FADC-7BF8-6F4F-8429-86A494313215}"/>
              </a:ext>
            </a:extLst>
          </p:cNvPr>
          <p:cNvSpPr/>
          <p:nvPr/>
        </p:nvSpPr>
        <p:spPr>
          <a:xfrm>
            <a:off x="269555" y="1490869"/>
            <a:ext cx="649107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There is a lot in between the </a:t>
            </a:r>
            <a:br>
              <a:rPr lang="en-US" sz="2000" dirty="0"/>
            </a:br>
            <a:r>
              <a:rPr lang="en-US" sz="2000" dirty="0"/>
              <a:t>Vent and the Alveolus</a:t>
            </a:r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7265C907-B861-7449-945B-EF2333264411}"/>
              </a:ext>
            </a:extLst>
          </p:cNvPr>
          <p:cNvSpPr/>
          <p:nvPr/>
        </p:nvSpPr>
        <p:spPr>
          <a:xfrm flipV="1">
            <a:off x="8343390" y="1701152"/>
            <a:ext cx="64196" cy="1343667"/>
          </a:xfrm>
          <a:prstGeom prst="line">
            <a:avLst/>
          </a:pr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Connection Line">
            <a:extLst>
              <a:ext uri="{FF2B5EF4-FFF2-40B4-BE49-F238E27FC236}">
                <a16:creationId xmlns:a16="http://schemas.microsoft.com/office/drawing/2014/main" id="{68239DED-A612-8E40-B4A6-1DB8D098724F}"/>
              </a:ext>
            </a:extLst>
          </p:cNvPr>
          <p:cNvSpPr/>
          <p:nvPr/>
        </p:nvSpPr>
        <p:spPr>
          <a:xfrm rot="16200000">
            <a:off x="8637897" y="1504893"/>
            <a:ext cx="377714" cy="83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Line">
            <a:extLst>
              <a:ext uri="{FF2B5EF4-FFF2-40B4-BE49-F238E27FC236}">
                <a16:creationId xmlns:a16="http://schemas.microsoft.com/office/drawing/2014/main" id="{9710C2AF-CAA2-034E-A5C3-0E23B25D7427}"/>
              </a:ext>
            </a:extLst>
          </p:cNvPr>
          <p:cNvSpPr/>
          <p:nvPr/>
        </p:nvSpPr>
        <p:spPr>
          <a:xfrm flipH="1" flipV="1">
            <a:off x="9233743" y="2124587"/>
            <a:ext cx="130746" cy="888435"/>
          </a:xfrm>
          <a:prstGeom prst="line">
            <a:avLst/>
          </a:pr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E8C73BDF-0C7E-2149-B9A3-D35B3A2A233A}"/>
              </a:ext>
            </a:extLst>
          </p:cNvPr>
          <p:cNvSpPr/>
          <p:nvPr/>
        </p:nvSpPr>
        <p:spPr>
          <a:xfrm flipH="1" flipV="1">
            <a:off x="9233743" y="2132838"/>
            <a:ext cx="130746" cy="888435"/>
          </a:xfrm>
          <a:prstGeom prst="line">
            <a:avLst/>
          </a:prstGeom>
          <a:ln w="57150">
            <a:solidFill>
              <a:srgbClr val="C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27B7FBDB-3DBC-434E-B390-9A29ABCE86E8}"/>
              </a:ext>
            </a:extLst>
          </p:cNvPr>
          <p:cNvSpPr txBox="1"/>
          <p:nvPr/>
        </p:nvSpPr>
        <p:spPr>
          <a:xfrm>
            <a:off x="221580" y="2331781"/>
            <a:ext cx="1161677" cy="784830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i="0" dirty="0"/>
              <a:t>Vent</a:t>
            </a:r>
          </a:p>
          <a:p>
            <a:pPr algn="ctr"/>
            <a:r>
              <a:rPr lang="en-US" i="0" dirty="0"/>
              <a:t>(sensor)</a:t>
            </a:r>
            <a:endParaRPr i="0" dirty="0"/>
          </a:p>
        </p:txBody>
      </p:sp>
      <p:sp>
        <p:nvSpPr>
          <p:cNvPr id="51" name="TextBox 34">
            <a:extLst>
              <a:ext uri="{FF2B5EF4-FFF2-40B4-BE49-F238E27FC236}">
                <a16:creationId xmlns:a16="http://schemas.microsoft.com/office/drawing/2014/main" id="{FB8E9ABA-C2AD-6445-A1AD-03F7938B0617}"/>
              </a:ext>
            </a:extLst>
          </p:cNvPr>
          <p:cNvSpPr txBox="1"/>
          <p:nvPr/>
        </p:nvSpPr>
        <p:spPr>
          <a:xfrm>
            <a:off x="1383257" y="2530110"/>
            <a:ext cx="917282" cy="369332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Tubes</a:t>
            </a:r>
            <a:endParaRPr dirty="0"/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F9F01447-9780-3844-BFD4-7E32DE41F9B5}"/>
              </a:ext>
            </a:extLst>
          </p:cNvPr>
          <p:cNvSpPr txBox="1"/>
          <p:nvPr/>
        </p:nvSpPr>
        <p:spPr>
          <a:xfrm>
            <a:off x="2314989" y="2530110"/>
            <a:ext cx="673548" cy="36933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ETT</a:t>
            </a:r>
            <a:endParaRPr dirty="0"/>
          </a:p>
        </p:txBody>
      </p:sp>
      <p:sp>
        <p:nvSpPr>
          <p:cNvPr id="53" name="TextBox 34">
            <a:extLst>
              <a:ext uri="{FF2B5EF4-FFF2-40B4-BE49-F238E27FC236}">
                <a16:creationId xmlns:a16="http://schemas.microsoft.com/office/drawing/2014/main" id="{80D253F6-568F-3A47-911F-44706BE0C752}"/>
              </a:ext>
            </a:extLst>
          </p:cNvPr>
          <p:cNvSpPr txBox="1"/>
          <p:nvPr/>
        </p:nvSpPr>
        <p:spPr>
          <a:xfrm>
            <a:off x="2991191" y="2530110"/>
            <a:ext cx="1082216" cy="369332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Trachea</a:t>
            </a:r>
            <a:endParaRPr dirty="0"/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657F8015-6427-8843-BA61-4DF0724AD783}"/>
              </a:ext>
            </a:extLst>
          </p:cNvPr>
          <p:cNvSpPr txBox="1"/>
          <p:nvPr/>
        </p:nvSpPr>
        <p:spPr>
          <a:xfrm>
            <a:off x="4087857" y="2391610"/>
            <a:ext cx="1471552" cy="646331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Bronchi</a:t>
            </a:r>
            <a:br>
              <a:rPr lang="en-US" dirty="0"/>
            </a:br>
            <a:r>
              <a:rPr lang="en-US" dirty="0"/>
              <a:t>Bronchioles</a:t>
            </a:r>
            <a:endParaRPr dirty="0"/>
          </a:p>
        </p:txBody>
      </p:sp>
      <p:sp>
        <p:nvSpPr>
          <p:cNvPr id="55" name="TextBox 34">
            <a:extLst>
              <a:ext uri="{FF2B5EF4-FFF2-40B4-BE49-F238E27FC236}">
                <a16:creationId xmlns:a16="http://schemas.microsoft.com/office/drawing/2014/main" id="{F03B4386-0C4C-6C4D-B7B7-C389DF47CAFA}"/>
              </a:ext>
            </a:extLst>
          </p:cNvPr>
          <p:cNvSpPr txBox="1"/>
          <p:nvPr/>
        </p:nvSpPr>
        <p:spPr>
          <a:xfrm>
            <a:off x="5701233" y="2545077"/>
            <a:ext cx="1082216" cy="36933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Alveolus</a:t>
            </a:r>
            <a:endParaRPr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628535-FA1F-564A-BB35-66BE84734C15}"/>
              </a:ext>
            </a:extLst>
          </p:cNvPr>
          <p:cNvSpPr/>
          <p:nvPr/>
        </p:nvSpPr>
        <p:spPr bwMode="auto">
          <a:xfrm>
            <a:off x="5566749" y="2099268"/>
            <a:ext cx="1307202" cy="1249855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783773-522C-AF49-B0A4-AC45D574D2F3}"/>
              </a:ext>
            </a:extLst>
          </p:cNvPr>
          <p:cNvSpPr/>
          <p:nvPr/>
        </p:nvSpPr>
        <p:spPr>
          <a:xfrm>
            <a:off x="180360" y="3541978"/>
            <a:ext cx="6491070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If flow-restricting (small space or high flow),</a:t>
            </a:r>
          </a:p>
          <a:p>
            <a:pPr algn="ctr"/>
            <a:r>
              <a:rPr lang="en-US" sz="2000" dirty="0"/>
              <a:t>The vent pressure sensor will be falsely high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F1CBBF25-7D06-AC4E-B37E-39ED91B8FECC}"/>
              </a:ext>
            </a:extLst>
          </p:cNvPr>
          <p:cNvSpPr txBox="1"/>
          <p:nvPr/>
        </p:nvSpPr>
        <p:spPr>
          <a:xfrm>
            <a:off x="8097518" y="1367584"/>
            <a:ext cx="7591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Peak</a:t>
            </a:r>
            <a:endParaRPr dirty="0"/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CBBB5D1F-94FB-2A42-9133-F2535D8CF2A2}"/>
              </a:ext>
            </a:extLst>
          </p:cNvPr>
          <p:cNvSpPr txBox="1"/>
          <p:nvPr/>
        </p:nvSpPr>
        <p:spPr>
          <a:xfrm>
            <a:off x="8984908" y="1735201"/>
            <a:ext cx="11758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Plateau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445465-C506-CA43-99E0-03FC8D907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1"/>
    </mc:Choice>
    <mc:Fallback xmlns="">
      <p:transition spd="slow" advTm="9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411A18A-D89A-EC4B-B788-0C9283B2BBC1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EA49604C-E894-D14C-B668-5F067900C19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5F02D4F1-602A-7544-AF56-F347131BF878}"/>
              </a:ext>
            </a:extLst>
          </p:cNvPr>
          <p:cNvSpPr/>
          <p:nvPr/>
        </p:nvSpPr>
        <p:spPr>
          <a:xfrm>
            <a:off x="7995325" y="29416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39" name="Rectangle 22"/>
          <p:cNvSpPr/>
          <p:nvPr/>
        </p:nvSpPr>
        <p:spPr>
          <a:xfrm>
            <a:off x="8360602" y="4418064"/>
            <a:ext cx="885317" cy="706727"/>
          </a:xfrm>
          <a:prstGeom prst="rect">
            <a:avLst/>
          </a:prstGeom>
          <a:solidFill>
            <a:srgbClr val="C1CAF1"/>
          </a:solidFill>
          <a:ln w="19050" cap="rnd">
            <a:solidFill>
              <a:srgbClr val="C1CAF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Arrow">
            <a:extLst>
              <a:ext uri="{FF2B5EF4-FFF2-40B4-BE49-F238E27FC236}">
                <a16:creationId xmlns:a16="http://schemas.microsoft.com/office/drawing/2014/main" id="{40606D50-D864-494D-95C7-59A145A19736}"/>
              </a:ext>
            </a:extLst>
          </p:cNvPr>
          <p:cNvSpPr/>
          <p:nvPr/>
        </p:nvSpPr>
        <p:spPr>
          <a:xfrm>
            <a:off x="7995325" y="50133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3F106E46-85B0-874F-80FA-944A5E7E00A4}"/>
              </a:ext>
            </a:extLst>
          </p:cNvPr>
          <p:cNvSpPr/>
          <p:nvPr/>
        </p:nvSpPr>
        <p:spPr>
          <a:xfrm flipV="1">
            <a:off x="8002666" y="15817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E8C73BDF-0C7E-2149-B9A3-D35B3A2A233A}"/>
              </a:ext>
            </a:extLst>
          </p:cNvPr>
          <p:cNvSpPr/>
          <p:nvPr/>
        </p:nvSpPr>
        <p:spPr>
          <a:xfrm flipH="1" flipV="1">
            <a:off x="9233743" y="2132838"/>
            <a:ext cx="130746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C0B5500D-A697-794F-95B9-B64EEA7B5090}"/>
              </a:ext>
            </a:extLst>
          </p:cNvPr>
          <p:cNvSpPr/>
          <p:nvPr/>
        </p:nvSpPr>
        <p:spPr>
          <a:xfrm flipV="1">
            <a:off x="9233743" y="43929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61CD5C01-32CA-A34C-AFB7-BDA8115815AA}"/>
              </a:ext>
            </a:extLst>
          </p:cNvPr>
          <p:cNvSpPr/>
          <p:nvPr/>
        </p:nvSpPr>
        <p:spPr>
          <a:xfrm flipH="1">
            <a:off x="8345310" y="44090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43CFD0C7-5485-8240-855D-066BBA8A3499}"/>
              </a:ext>
            </a:extLst>
          </p:cNvPr>
          <p:cNvSpPr/>
          <p:nvPr/>
        </p:nvSpPr>
        <p:spPr>
          <a:xfrm flipV="1">
            <a:off x="8343390" y="43782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Connection Line">
            <a:extLst>
              <a:ext uri="{FF2B5EF4-FFF2-40B4-BE49-F238E27FC236}">
                <a16:creationId xmlns:a16="http://schemas.microsoft.com/office/drawing/2014/main" id="{0799E80F-D893-2B44-9E0A-CEB1ADFB0537}"/>
              </a:ext>
            </a:extLst>
          </p:cNvPr>
          <p:cNvSpPr/>
          <p:nvPr/>
        </p:nvSpPr>
        <p:spPr>
          <a:xfrm>
            <a:off x="9260369" y="50996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FFBBBA3C-0620-AB47-B49C-355B3C0174D7}"/>
              </a:ext>
            </a:extLst>
          </p:cNvPr>
          <p:cNvSpPr/>
          <p:nvPr/>
        </p:nvSpPr>
        <p:spPr>
          <a:xfrm flipV="1">
            <a:off x="8345310" y="21328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P">
            <a:extLst>
              <a:ext uri="{FF2B5EF4-FFF2-40B4-BE49-F238E27FC236}">
                <a16:creationId xmlns:a16="http://schemas.microsoft.com/office/drawing/2014/main" id="{DFA3579F-0998-B341-BE5F-80018CFB97F9}"/>
              </a:ext>
            </a:extLst>
          </p:cNvPr>
          <p:cNvSpPr txBox="1"/>
          <p:nvPr/>
        </p:nvSpPr>
        <p:spPr>
          <a:xfrm>
            <a:off x="7432545" y="28119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41" name="Oval 18">
            <a:extLst>
              <a:ext uri="{FF2B5EF4-FFF2-40B4-BE49-F238E27FC236}">
                <a16:creationId xmlns:a16="http://schemas.microsoft.com/office/drawing/2014/main" id="{0F257D87-FACE-2B47-8A8D-7F7D1C95FE9F}"/>
              </a:ext>
            </a:extLst>
          </p:cNvPr>
          <p:cNvSpPr/>
          <p:nvPr/>
        </p:nvSpPr>
        <p:spPr>
          <a:xfrm>
            <a:off x="7394001" y="48391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P">
            <a:extLst>
              <a:ext uri="{FF2B5EF4-FFF2-40B4-BE49-F238E27FC236}">
                <a16:creationId xmlns:a16="http://schemas.microsoft.com/office/drawing/2014/main" id="{79F3ADF5-2966-914B-8DAE-475C042B2DF3}"/>
              </a:ext>
            </a:extLst>
          </p:cNvPr>
          <p:cNvSpPr txBox="1"/>
          <p:nvPr/>
        </p:nvSpPr>
        <p:spPr>
          <a:xfrm>
            <a:off x="7482316" y="48960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65" name="TextBox 34">
            <a:extLst>
              <a:ext uri="{FF2B5EF4-FFF2-40B4-BE49-F238E27FC236}">
                <a16:creationId xmlns:a16="http://schemas.microsoft.com/office/drawing/2014/main" id="{D831BD10-10A1-8B4E-ADE1-036E292CBB49}"/>
              </a:ext>
            </a:extLst>
          </p:cNvPr>
          <p:cNvSpPr txBox="1"/>
          <p:nvPr/>
        </p:nvSpPr>
        <p:spPr>
          <a:xfrm>
            <a:off x="9069711" y="3493816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9D5802F-EBA5-6A47-BF15-5C13B13475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272718" y="3190744"/>
            <a:ext cx="1" cy="9641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CCB28115-A30E-914F-9CFB-C7369DD6077B}"/>
              </a:ext>
            </a:extLst>
          </p:cNvPr>
          <p:cNvSpPr txBox="1">
            <a:spLocks/>
          </p:cNvSpPr>
          <p:nvPr/>
        </p:nvSpPr>
        <p:spPr>
          <a:xfrm>
            <a:off x="331806" y="1549566"/>
            <a:ext cx="6472163" cy="188583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2108200" algn="l"/>
              </a:tabLst>
            </a:pPr>
            <a:r>
              <a:rPr lang="en-US" sz="2400" b="1" kern="0" dirty="0"/>
              <a:t>Delivers</a:t>
            </a:r>
            <a:r>
              <a:rPr lang="en-US" sz="2400" b="0" kern="0" dirty="0"/>
              <a:t>: Flow</a:t>
            </a:r>
            <a:endParaRPr lang="en-US" sz="1600" b="0" kern="0" dirty="0"/>
          </a:p>
          <a:p>
            <a:r>
              <a:rPr lang="en-US" sz="2400" b="1" kern="0" dirty="0"/>
              <a:t>For a set</a:t>
            </a:r>
            <a:r>
              <a:rPr lang="en-US" sz="2400" b="0" kern="0" dirty="0"/>
              <a:t>: Time  (flow x time = </a:t>
            </a:r>
            <a:r>
              <a:rPr lang="en-US" sz="2400" b="0" kern="0" dirty="0" err="1"/>
              <a:t>V</a:t>
            </a:r>
            <a:r>
              <a:rPr lang="en-US" sz="2400" b="0" kern="0" baseline="-25000" dirty="0" err="1"/>
              <a:t>tidal</a:t>
            </a:r>
            <a:r>
              <a:rPr lang="en-US" sz="2400" b="0" kern="0" dirty="0"/>
              <a:t>)</a:t>
            </a:r>
          </a:p>
          <a:p>
            <a:r>
              <a:rPr lang="en-US" sz="2400" b="1" kern="0" dirty="0"/>
              <a:t>On top of</a:t>
            </a:r>
            <a:r>
              <a:rPr lang="en-US" sz="2400" b="0" kern="0" dirty="0"/>
              <a:t>: PEEP &amp; F</a:t>
            </a:r>
            <a:r>
              <a:rPr lang="en-US" sz="2400" b="0" kern="0" baseline="-25000" dirty="0"/>
              <a:t>I</a:t>
            </a:r>
            <a:r>
              <a:rPr lang="en-US" sz="2400" b="0" kern="0" dirty="0"/>
              <a:t>O</a:t>
            </a:r>
            <a:r>
              <a:rPr lang="en-US" sz="2400" b="0" kern="0" baseline="-25000" dirty="0"/>
              <a:t>2</a:t>
            </a:r>
          </a:p>
          <a:p>
            <a:r>
              <a:rPr lang="en-US" sz="2400" b="0" kern="0" dirty="0"/>
              <a:t>And can be Synchronized</a:t>
            </a:r>
            <a:r>
              <a:rPr lang="en-US" sz="2400" b="1" kern="0" dirty="0"/>
              <a:t> </a:t>
            </a:r>
            <a:r>
              <a:rPr lang="en-US" sz="2400" b="0" kern="0" dirty="0"/>
              <a:t>or </a:t>
            </a:r>
            <a:r>
              <a:rPr lang="en-US" sz="2400" b="1" kern="0" dirty="0"/>
              <a:t>not</a:t>
            </a:r>
          </a:p>
        </p:txBody>
      </p:sp>
      <p:sp>
        <p:nvSpPr>
          <p:cNvPr id="44" name="Modes vs. breaths">
            <a:extLst>
              <a:ext uri="{FF2B5EF4-FFF2-40B4-BE49-F238E27FC236}">
                <a16:creationId xmlns:a16="http://schemas.microsoft.com/office/drawing/2014/main" id="{8EF31D52-0EB2-B346-BA7D-4DD367B986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52401"/>
            <a:ext cx="10972800" cy="111102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Adjusting Pressure with Flow Breaths</a:t>
            </a:r>
            <a:endParaRPr dirty="0"/>
          </a:p>
        </p:txBody>
      </p:sp>
      <p:sp>
        <p:nvSpPr>
          <p:cNvPr id="47" name="Oval 18">
            <a:extLst>
              <a:ext uri="{FF2B5EF4-FFF2-40B4-BE49-F238E27FC236}">
                <a16:creationId xmlns:a16="http://schemas.microsoft.com/office/drawing/2014/main" id="{11573BA5-CDFB-2B4E-9C1E-4359493C1839}"/>
              </a:ext>
            </a:extLst>
          </p:cNvPr>
          <p:cNvSpPr/>
          <p:nvPr/>
        </p:nvSpPr>
        <p:spPr>
          <a:xfrm>
            <a:off x="4735291" y="1887568"/>
            <a:ext cx="1080822" cy="698470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23B5E25-EB3C-C94D-AF6D-A01F82144612}"/>
              </a:ext>
            </a:extLst>
          </p:cNvPr>
          <p:cNvSpPr/>
          <p:nvPr/>
        </p:nvSpPr>
        <p:spPr>
          <a:xfrm>
            <a:off x="305183" y="3523329"/>
            <a:ext cx="6491070" cy="35086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Fixing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Larger ETT (only matters &lt;5.5-6), suction ETT, drain water from tubes.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WOB – </a:t>
            </a:r>
            <a:r>
              <a:rPr lang="en-US" b="0" dirty="0" err="1"/>
              <a:t>unsedate</a:t>
            </a:r>
            <a:r>
              <a:rPr lang="en-US" b="0" dirty="0"/>
              <a:t>, </a:t>
            </a:r>
            <a:r>
              <a:rPr lang="en-US" b="0" dirty="0" err="1"/>
              <a:t>unparalyze</a:t>
            </a:r>
            <a:r>
              <a:rPr lang="en-US" b="0" dirty="0"/>
              <a:t>, get stronger. Improve synchrony with right mode &amp; right breath settings.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Position &amp; Recruit – Weight of abdomen off of diaphragm, Prone (ARDS).  Optimize PEEP +/- Recruitment Maneuvers.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Treat Underlying Disease – Albuterol,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50" name="Oval 32">
            <a:extLst>
              <a:ext uri="{FF2B5EF4-FFF2-40B4-BE49-F238E27FC236}">
                <a16:creationId xmlns:a16="http://schemas.microsoft.com/office/drawing/2014/main" id="{F3D657F5-AF57-E746-AEA3-8B4CBD4317E3}"/>
              </a:ext>
            </a:extLst>
          </p:cNvPr>
          <p:cNvSpPr/>
          <p:nvPr/>
        </p:nvSpPr>
        <p:spPr>
          <a:xfrm>
            <a:off x="88586" y="3407866"/>
            <a:ext cx="2487247" cy="571745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Line">
            <a:extLst>
              <a:ext uri="{FF2B5EF4-FFF2-40B4-BE49-F238E27FC236}">
                <a16:creationId xmlns:a16="http://schemas.microsoft.com/office/drawing/2014/main" id="{DC396434-1C60-5C41-BCDE-E906134AC1DB}"/>
              </a:ext>
            </a:extLst>
          </p:cNvPr>
          <p:cNvSpPr/>
          <p:nvPr/>
        </p:nvSpPr>
        <p:spPr>
          <a:xfrm flipV="1">
            <a:off x="8343390" y="1701152"/>
            <a:ext cx="64196" cy="1343667"/>
          </a:xfrm>
          <a:prstGeom prst="line">
            <a:avLst/>
          </a:pr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Connection Line">
            <a:extLst>
              <a:ext uri="{FF2B5EF4-FFF2-40B4-BE49-F238E27FC236}">
                <a16:creationId xmlns:a16="http://schemas.microsoft.com/office/drawing/2014/main" id="{CADEDE00-224D-4A45-BE71-9C1F350200CE}"/>
              </a:ext>
            </a:extLst>
          </p:cNvPr>
          <p:cNvSpPr/>
          <p:nvPr/>
        </p:nvSpPr>
        <p:spPr>
          <a:xfrm rot="16200000">
            <a:off x="8637897" y="1504893"/>
            <a:ext cx="377714" cy="83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TextBox 34">
            <a:extLst>
              <a:ext uri="{FF2B5EF4-FFF2-40B4-BE49-F238E27FC236}">
                <a16:creationId xmlns:a16="http://schemas.microsoft.com/office/drawing/2014/main" id="{36C0B176-0B8C-0845-8F9C-B5D8160E71CA}"/>
              </a:ext>
            </a:extLst>
          </p:cNvPr>
          <p:cNvSpPr txBox="1"/>
          <p:nvPr/>
        </p:nvSpPr>
        <p:spPr>
          <a:xfrm>
            <a:off x="8097518" y="1367584"/>
            <a:ext cx="7591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Peak</a:t>
            </a:r>
            <a:endParaRPr dirty="0"/>
          </a:p>
        </p:txBody>
      </p:sp>
      <p:sp>
        <p:nvSpPr>
          <p:cNvPr id="54" name="Oval 18">
            <a:extLst>
              <a:ext uri="{FF2B5EF4-FFF2-40B4-BE49-F238E27FC236}">
                <a16:creationId xmlns:a16="http://schemas.microsoft.com/office/drawing/2014/main" id="{86C246D1-F904-F845-8CB1-ECCA01311B68}"/>
              </a:ext>
            </a:extLst>
          </p:cNvPr>
          <p:cNvSpPr/>
          <p:nvPr/>
        </p:nvSpPr>
        <p:spPr>
          <a:xfrm>
            <a:off x="2081138" y="1906971"/>
            <a:ext cx="922833" cy="571746"/>
          </a:xfrm>
          <a:prstGeom prst="ellipse">
            <a:avLst/>
          </a:prstGeom>
          <a:ln w="57150" cap="rnd">
            <a:solidFill>
              <a:srgbClr val="00B05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F0C0D8-7C17-6E4C-ACB3-BFA693A439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0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47"/>
    </mc:Choice>
    <mc:Fallback xmlns="">
      <p:transition spd="slow" advTm="78747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411A18A-D89A-EC4B-B788-0C9283B2BBC1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2" name="Title 1"/>
          <p:cNvSpPr txBox="1"/>
          <p:nvPr/>
        </p:nvSpPr>
        <p:spPr>
          <a:xfrm>
            <a:off x="320041" y="230046"/>
            <a:ext cx="10131426" cy="1011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>
              <a:defRPr sz="4400" cap="all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en-US" sz="4000" dirty="0"/>
              <a:t>Decelerating flow</a:t>
            </a:r>
            <a:endParaRPr sz="4000" dirty="0"/>
          </a:p>
        </p:txBody>
      </p:sp>
      <p:sp>
        <p:nvSpPr>
          <p:cNvPr id="67" name="Rectangle">
            <a:extLst>
              <a:ext uri="{FF2B5EF4-FFF2-40B4-BE49-F238E27FC236}">
                <a16:creationId xmlns:a16="http://schemas.microsoft.com/office/drawing/2014/main" id="{4619171B-D05A-3144-81E5-4B25251647FA}"/>
              </a:ext>
            </a:extLst>
          </p:cNvPr>
          <p:cNvSpPr/>
          <p:nvPr/>
        </p:nvSpPr>
        <p:spPr>
          <a:xfrm>
            <a:off x="6932889" y="1517648"/>
            <a:ext cx="4424000" cy="49860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88900">
            <a:solidFill>
              <a:srgbClr val="C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10" name="Freeform 22">
            <a:extLst>
              <a:ext uri="{FF2B5EF4-FFF2-40B4-BE49-F238E27FC236}">
                <a16:creationId xmlns:a16="http://schemas.microsoft.com/office/drawing/2014/main" id="{C432158C-9234-7A44-9079-3938117D4E4A}"/>
              </a:ext>
            </a:extLst>
          </p:cNvPr>
          <p:cNvSpPr/>
          <p:nvPr/>
        </p:nvSpPr>
        <p:spPr>
          <a:xfrm rot="272824">
            <a:off x="8186071" y="4590139"/>
            <a:ext cx="922464" cy="703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2" y="18900"/>
                </a:moveTo>
                <a:lnTo>
                  <a:pt x="0" y="0"/>
                </a:lnTo>
                <a:lnTo>
                  <a:pt x="21600" y="15660"/>
                </a:lnTo>
                <a:lnTo>
                  <a:pt x="21168" y="21060"/>
                </a:lnTo>
                <a:lnTo>
                  <a:pt x="1296" y="21600"/>
                </a:lnTo>
                <a:lnTo>
                  <a:pt x="432" y="18900"/>
                </a:lnTo>
                <a:close/>
              </a:path>
            </a:pathLst>
          </a:custGeom>
          <a:solidFill>
            <a:srgbClr val="C1CAF1"/>
          </a:solidFill>
          <a:ln w="19050" cap="rnd">
            <a:solidFill>
              <a:srgbClr val="7E2D8D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8" name="Arrow">
            <a:extLst>
              <a:ext uri="{FF2B5EF4-FFF2-40B4-BE49-F238E27FC236}">
                <a16:creationId xmlns:a16="http://schemas.microsoft.com/office/drawing/2014/main" id="{D54E58EC-12FF-4E46-9FC2-E7B0A4CB8F8F}"/>
              </a:ext>
            </a:extLst>
          </p:cNvPr>
          <p:cNvSpPr/>
          <p:nvPr/>
        </p:nvSpPr>
        <p:spPr>
          <a:xfrm>
            <a:off x="7881025" y="30559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2" name="Arrow">
            <a:extLst>
              <a:ext uri="{FF2B5EF4-FFF2-40B4-BE49-F238E27FC236}">
                <a16:creationId xmlns:a16="http://schemas.microsoft.com/office/drawing/2014/main" id="{2C5C7BB9-5297-664F-9B51-F0718329A2DC}"/>
              </a:ext>
            </a:extLst>
          </p:cNvPr>
          <p:cNvSpPr/>
          <p:nvPr/>
        </p:nvSpPr>
        <p:spPr>
          <a:xfrm>
            <a:off x="7881025" y="51276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3" name="Line">
            <a:extLst>
              <a:ext uri="{FF2B5EF4-FFF2-40B4-BE49-F238E27FC236}">
                <a16:creationId xmlns:a16="http://schemas.microsoft.com/office/drawing/2014/main" id="{B9D10952-E1E9-964D-A344-87A8330202F0}"/>
              </a:ext>
            </a:extLst>
          </p:cNvPr>
          <p:cNvSpPr/>
          <p:nvPr/>
        </p:nvSpPr>
        <p:spPr>
          <a:xfrm flipV="1">
            <a:off x="7888366" y="16960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Line">
            <a:extLst>
              <a:ext uri="{FF2B5EF4-FFF2-40B4-BE49-F238E27FC236}">
                <a16:creationId xmlns:a16="http://schemas.microsoft.com/office/drawing/2014/main" id="{BAC71ABC-E617-724A-AD0D-A1384D4EB737}"/>
              </a:ext>
            </a:extLst>
          </p:cNvPr>
          <p:cNvSpPr/>
          <p:nvPr/>
        </p:nvSpPr>
        <p:spPr>
          <a:xfrm flipH="1" flipV="1">
            <a:off x="9119443" y="2247138"/>
            <a:ext cx="130746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Line">
            <a:extLst>
              <a:ext uri="{FF2B5EF4-FFF2-40B4-BE49-F238E27FC236}">
                <a16:creationId xmlns:a16="http://schemas.microsoft.com/office/drawing/2014/main" id="{2A1A2F5B-7FAA-9C47-A275-E857F3122345}"/>
              </a:ext>
            </a:extLst>
          </p:cNvPr>
          <p:cNvSpPr/>
          <p:nvPr/>
        </p:nvSpPr>
        <p:spPr>
          <a:xfrm flipV="1">
            <a:off x="9119443" y="5213795"/>
            <a:ext cx="0" cy="916999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Line">
            <a:extLst>
              <a:ext uri="{FF2B5EF4-FFF2-40B4-BE49-F238E27FC236}">
                <a16:creationId xmlns:a16="http://schemas.microsoft.com/office/drawing/2014/main" id="{8F39162E-6123-484C-9496-3963565DA220}"/>
              </a:ext>
            </a:extLst>
          </p:cNvPr>
          <p:cNvSpPr/>
          <p:nvPr/>
        </p:nvSpPr>
        <p:spPr>
          <a:xfrm flipH="1" flipV="1">
            <a:off x="8231009" y="4523387"/>
            <a:ext cx="888427" cy="690408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Line">
            <a:extLst>
              <a:ext uri="{FF2B5EF4-FFF2-40B4-BE49-F238E27FC236}">
                <a16:creationId xmlns:a16="http://schemas.microsoft.com/office/drawing/2014/main" id="{C0FD2B5D-64EF-124A-B9BF-A6F5EA8C4EB7}"/>
              </a:ext>
            </a:extLst>
          </p:cNvPr>
          <p:cNvSpPr/>
          <p:nvPr/>
        </p:nvSpPr>
        <p:spPr>
          <a:xfrm flipV="1">
            <a:off x="8229090" y="44925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Connection Line">
            <a:extLst>
              <a:ext uri="{FF2B5EF4-FFF2-40B4-BE49-F238E27FC236}">
                <a16:creationId xmlns:a16="http://schemas.microsoft.com/office/drawing/2014/main" id="{5C755C64-7E0F-CC48-B6E7-228EC706F71C}"/>
              </a:ext>
            </a:extLst>
          </p:cNvPr>
          <p:cNvSpPr/>
          <p:nvPr/>
        </p:nvSpPr>
        <p:spPr>
          <a:xfrm>
            <a:off x="9146069" y="52139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P">
            <a:extLst>
              <a:ext uri="{FF2B5EF4-FFF2-40B4-BE49-F238E27FC236}">
                <a16:creationId xmlns:a16="http://schemas.microsoft.com/office/drawing/2014/main" id="{665A33BE-EAC9-D44C-9B23-4AA36ECA1F83}"/>
              </a:ext>
            </a:extLst>
          </p:cNvPr>
          <p:cNvSpPr txBox="1"/>
          <p:nvPr/>
        </p:nvSpPr>
        <p:spPr>
          <a:xfrm>
            <a:off x="7318245" y="29262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81" name="Oval 18">
            <a:extLst>
              <a:ext uri="{FF2B5EF4-FFF2-40B4-BE49-F238E27FC236}">
                <a16:creationId xmlns:a16="http://schemas.microsoft.com/office/drawing/2014/main" id="{E68932CB-69E1-584C-B1E0-292DC6D0D5BC}"/>
              </a:ext>
            </a:extLst>
          </p:cNvPr>
          <p:cNvSpPr/>
          <p:nvPr/>
        </p:nvSpPr>
        <p:spPr>
          <a:xfrm>
            <a:off x="7279701" y="49534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P">
            <a:extLst>
              <a:ext uri="{FF2B5EF4-FFF2-40B4-BE49-F238E27FC236}">
                <a16:creationId xmlns:a16="http://schemas.microsoft.com/office/drawing/2014/main" id="{88BD1320-63A7-5640-95FB-22CBB4B841A5}"/>
              </a:ext>
            </a:extLst>
          </p:cNvPr>
          <p:cNvSpPr txBox="1"/>
          <p:nvPr/>
        </p:nvSpPr>
        <p:spPr>
          <a:xfrm>
            <a:off x="7368016" y="50103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88" name="Rectangle">
            <a:extLst>
              <a:ext uri="{FF2B5EF4-FFF2-40B4-BE49-F238E27FC236}">
                <a16:creationId xmlns:a16="http://schemas.microsoft.com/office/drawing/2014/main" id="{CE533145-0897-F946-9C28-EE0B49392460}"/>
              </a:ext>
            </a:extLst>
          </p:cNvPr>
          <p:cNvSpPr/>
          <p:nvPr/>
        </p:nvSpPr>
        <p:spPr>
          <a:xfrm>
            <a:off x="1154767" y="15176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89" name="Arrow">
            <a:extLst>
              <a:ext uri="{FF2B5EF4-FFF2-40B4-BE49-F238E27FC236}">
                <a16:creationId xmlns:a16="http://schemas.microsoft.com/office/drawing/2014/main" id="{DC921155-E2B2-9B47-9E7A-DBE143E164AE}"/>
              </a:ext>
            </a:extLst>
          </p:cNvPr>
          <p:cNvSpPr/>
          <p:nvPr/>
        </p:nvSpPr>
        <p:spPr>
          <a:xfrm>
            <a:off x="2102903" y="30559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0" name="Rectangle 22">
            <a:extLst>
              <a:ext uri="{FF2B5EF4-FFF2-40B4-BE49-F238E27FC236}">
                <a16:creationId xmlns:a16="http://schemas.microsoft.com/office/drawing/2014/main" id="{63929D9E-BB1E-304D-9834-60A46E945BCA}"/>
              </a:ext>
            </a:extLst>
          </p:cNvPr>
          <p:cNvSpPr/>
          <p:nvPr/>
        </p:nvSpPr>
        <p:spPr>
          <a:xfrm>
            <a:off x="2468180" y="4532364"/>
            <a:ext cx="885317" cy="706727"/>
          </a:xfrm>
          <a:prstGeom prst="rect">
            <a:avLst/>
          </a:prstGeom>
          <a:solidFill>
            <a:srgbClr val="C1CAF1"/>
          </a:solidFill>
          <a:ln w="19050" cap="rnd">
            <a:solidFill>
              <a:srgbClr val="C1CAF1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Arrow">
            <a:extLst>
              <a:ext uri="{FF2B5EF4-FFF2-40B4-BE49-F238E27FC236}">
                <a16:creationId xmlns:a16="http://schemas.microsoft.com/office/drawing/2014/main" id="{92AC231E-3D2E-0B4A-8441-80F2F3FECFB6}"/>
              </a:ext>
            </a:extLst>
          </p:cNvPr>
          <p:cNvSpPr/>
          <p:nvPr/>
        </p:nvSpPr>
        <p:spPr>
          <a:xfrm>
            <a:off x="2102903" y="51276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2" name="Line">
            <a:extLst>
              <a:ext uri="{FF2B5EF4-FFF2-40B4-BE49-F238E27FC236}">
                <a16:creationId xmlns:a16="http://schemas.microsoft.com/office/drawing/2014/main" id="{C2F493C9-EFFF-434A-BD29-108269926EDD}"/>
              </a:ext>
            </a:extLst>
          </p:cNvPr>
          <p:cNvSpPr/>
          <p:nvPr/>
        </p:nvSpPr>
        <p:spPr>
          <a:xfrm flipV="1">
            <a:off x="2110244" y="16960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Line">
            <a:extLst>
              <a:ext uri="{FF2B5EF4-FFF2-40B4-BE49-F238E27FC236}">
                <a16:creationId xmlns:a16="http://schemas.microsoft.com/office/drawing/2014/main" id="{75DF4820-5938-3848-BA3A-717B987E2116}"/>
              </a:ext>
            </a:extLst>
          </p:cNvPr>
          <p:cNvSpPr/>
          <p:nvPr/>
        </p:nvSpPr>
        <p:spPr>
          <a:xfrm flipH="1" flipV="1">
            <a:off x="3341321" y="2247138"/>
            <a:ext cx="130746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Line">
            <a:extLst>
              <a:ext uri="{FF2B5EF4-FFF2-40B4-BE49-F238E27FC236}">
                <a16:creationId xmlns:a16="http://schemas.microsoft.com/office/drawing/2014/main" id="{40CE2D2A-4312-6B44-9640-25F6CD865A5D}"/>
              </a:ext>
            </a:extLst>
          </p:cNvPr>
          <p:cNvSpPr/>
          <p:nvPr/>
        </p:nvSpPr>
        <p:spPr>
          <a:xfrm flipV="1">
            <a:off x="3341321" y="45072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Line">
            <a:extLst>
              <a:ext uri="{FF2B5EF4-FFF2-40B4-BE49-F238E27FC236}">
                <a16:creationId xmlns:a16="http://schemas.microsoft.com/office/drawing/2014/main" id="{F50A1CAF-DAC3-5D41-A9A2-228505E08D6C}"/>
              </a:ext>
            </a:extLst>
          </p:cNvPr>
          <p:cNvSpPr/>
          <p:nvPr/>
        </p:nvSpPr>
        <p:spPr>
          <a:xfrm flipH="1">
            <a:off x="2452888" y="45233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Line">
            <a:extLst>
              <a:ext uri="{FF2B5EF4-FFF2-40B4-BE49-F238E27FC236}">
                <a16:creationId xmlns:a16="http://schemas.microsoft.com/office/drawing/2014/main" id="{8DAF3289-659C-A646-831D-09CBA59D90B1}"/>
              </a:ext>
            </a:extLst>
          </p:cNvPr>
          <p:cNvSpPr/>
          <p:nvPr/>
        </p:nvSpPr>
        <p:spPr>
          <a:xfrm flipV="1">
            <a:off x="2450968" y="44925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Connection Line">
            <a:extLst>
              <a:ext uri="{FF2B5EF4-FFF2-40B4-BE49-F238E27FC236}">
                <a16:creationId xmlns:a16="http://schemas.microsoft.com/office/drawing/2014/main" id="{C5051A39-0407-BE41-8B28-44887E3C0C71}"/>
              </a:ext>
            </a:extLst>
          </p:cNvPr>
          <p:cNvSpPr/>
          <p:nvPr/>
        </p:nvSpPr>
        <p:spPr>
          <a:xfrm>
            <a:off x="3367947" y="52139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P">
            <a:extLst>
              <a:ext uri="{FF2B5EF4-FFF2-40B4-BE49-F238E27FC236}">
                <a16:creationId xmlns:a16="http://schemas.microsoft.com/office/drawing/2014/main" id="{7C32865A-1693-3E4E-9C96-B399F94F72FD}"/>
              </a:ext>
            </a:extLst>
          </p:cNvPr>
          <p:cNvSpPr txBox="1"/>
          <p:nvPr/>
        </p:nvSpPr>
        <p:spPr>
          <a:xfrm>
            <a:off x="1540123" y="29262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100" name="Oval 18">
            <a:extLst>
              <a:ext uri="{FF2B5EF4-FFF2-40B4-BE49-F238E27FC236}">
                <a16:creationId xmlns:a16="http://schemas.microsoft.com/office/drawing/2014/main" id="{3EA4D6B5-1717-6A48-9605-76DDECEB9133}"/>
              </a:ext>
            </a:extLst>
          </p:cNvPr>
          <p:cNvSpPr/>
          <p:nvPr/>
        </p:nvSpPr>
        <p:spPr>
          <a:xfrm>
            <a:off x="1501579" y="49534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P">
            <a:extLst>
              <a:ext uri="{FF2B5EF4-FFF2-40B4-BE49-F238E27FC236}">
                <a16:creationId xmlns:a16="http://schemas.microsoft.com/office/drawing/2014/main" id="{E5FDDC23-A04A-5549-896B-A0997E1D15DD}"/>
              </a:ext>
            </a:extLst>
          </p:cNvPr>
          <p:cNvSpPr txBox="1"/>
          <p:nvPr/>
        </p:nvSpPr>
        <p:spPr>
          <a:xfrm>
            <a:off x="1589894" y="50103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102" name="TextBox 34">
            <a:extLst>
              <a:ext uri="{FF2B5EF4-FFF2-40B4-BE49-F238E27FC236}">
                <a16:creationId xmlns:a16="http://schemas.microsoft.com/office/drawing/2014/main" id="{705E8FA6-8DDF-4C41-BBB1-8D09A479DEDC}"/>
              </a:ext>
            </a:extLst>
          </p:cNvPr>
          <p:cNvSpPr txBox="1"/>
          <p:nvPr/>
        </p:nvSpPr>
        <p:spPr>
          <a:xfrm>
            <a:off x="3177289" y="3608116"/>
            <a:ext cx="166713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Insp. Time</a:t>
            </a:r>
            <a:endParaRPr dirty="0">
              <a:solidFill>
                <a:srgbClr val="0070C0"/>
              </a:solidFill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F83D0-DF7A-B846-B966-ED307F488E9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80296" y="3305044"/>
            <a:ext cx="1" cy="96415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Line">
            <a:extLst>
              <a:ext uri="{FF2B5EF4-FFF2-40B4-BE49-F238E27FC236}">
                <a16:creationId xmlns:a16="http://schemas.microsoft.com/office/drawing/2014/main" id="{6940FF69-15EB-3D47-8BF1-6D3B2D5E6510}"/>
              </a:ext>
            </a:extLst>
          </p:cNvPr>
          <p:cNvSpPr/>
          <p:nvPr/>
        </p:nvSpPr>
        <p:spPr>
          <a:xfrm flipV="1">
            <a:off x="2450968" y="1815452"/>
            <a:ext cx="64196" cy="1343667"/>
          </a:xfrm>
          <a:prstGeom prst="line">
            <a:avLst/>
          </a:pr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Connection Line">
            <a:extLst>
              <a:ext uri="{FF2B5EF4-FFF2-40B4-BE49-F238E27FC236}">
                <a16:creationId xmlns:a16="http://schemas.microsoft.com/office/drawing/2014/main" id="{931D3A26-B14D-3744-A529-658A0831D514}"/>
              </a:ext>
            </a:extLst>
          </p:cNvPr>
          <p:cNvSpPr/>
          <p:nvPr/>
        </p:nvSpPr>
        <p:spPr>
          <a:xfrm rot="16200000">
            <a:off x="2745475" y="1619193"/>
            <a:ext cx="377714" cy="83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00B050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TextBox 34">
            <a:extLst>
              <a:ext uri="{FF2B5EF4-FFF2-40B4-BE49-F238E27FC236}">
                <a16:creationId xmlns:a16="http://schemas.microsoft.com/office/drawing/2014/main" id="{AB377960-0A7C-1444-B8DA-CDDCF7617737}"/>
              </a:ext>
            </a:extLst>
          </p:cNvPr>
          <p:cNvSpPr txBox="1"/>
          <p:nvPr/>
        </p:nvSpPr>
        <p:spPr>
          <a:xfrm>
            <a:off x="8843844" y="4363983"/>
            <a:ext cx="225706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Decel</a:t>
            </a:r>
            <a:r>
              <a:rPr lang="en-US" dirty="0">
                <a:solidFill>
                  <a:srgbClr val="0070C0"/>
                </a:solidFill>
              </a:rPr>
              <a:t> Flow (computer driven)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07" name="Connection Line">
            <a:extLst>
              <a:ext uri="{FF2B5EF4-FFF2-40B4-BE49-F238E27FC236}">
                <a16:creationId xmlns:a16="http://schemas.microsoft.com/office/drawing/2014/main" id="{0D515606-F1F7-F542-92BB-44A9991AB1DC}"/>
              </a:ext>
            </a:extLst>
          </p:cNvPr>
          <p:cNvSpPr/>
          <p:nvPr/>
        </p:nvSpPr>
        <p:spPr>
          <a:xfrm>
            <a:off x="8229090" y="2265486"/>
            <a:ext cx="875306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TextBox 34">
            <a:extLst>
              <a:ext uri="{FF2B5EF4-FFF2-40B4-BE49-F238E27FC236}">
                <a16:creationId xmlns:a16="http://schemas.microsoft.com/office/drawing/2014/main" id="{B691C7E1-CFDE-1D45-BAB1-4D591AFD7540}"/>
              </a:ext>
            </a:extLst>
          </p:cNvPr>
          <p:cNvSpPr txBox="1"/>
          <p:nvPr/>
        </p:nvSpPr>
        <p:spPr>
          <a:xfrm>
            <a:off x="8381016" y="1786140"/>
            <a:ext cx="265621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>
                <a:solidFill>
                  <a:srgbClr val="0070C0"/>
                </a:solidFill>
              </a:rPr>
              <a:t>Pressure still variable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8" name="Line">
            <a:extLst>
              <a:ext uri="{FF2B5EF4-FFF2-40B4-BE49-F238E27FC236}">
                <a16:creationId xmlns:a16="http://schemas.microsoft.com/office/drawing/2014/main" id="{8B40792E-04F4-F645-B034-0EFC2B4AF87B}"/>
              </a:ext>
            </a:extLst>
          </p:cNvPr>
          <p:cNvSpPr/>
          <p:nvPr/>
        </p:nvSpPr>
        <p:spPr>
          <a:xfrm flipV="1">
            <a:off x="2452888" y="22471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879EA-46F3-6446-A7A0-87D2F8C55FEF}"/>
              </a:ext>
            </a:extLst>
          </p:cNvPr>
          <p:cNvSpPr txBox="1"/>
          <p:nvPr/>
        </p:nvSpPr>
        <p:spPr>
          <a:xfrm>
            <a:off x="6157819" y="306575"/>
            <a:ext cx="4591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Looks more like a Pressure Breath, but the </a:t>
            </a:r>
            <a:r>
              <a:rPr lang="en-US" u="sng" dirty="0">
                <a:solidFill>
                  <a:schemeClr val="bg1">
                    <a:lumMod val="95000"/>
                  </a:schemeClr>
                </a:solidFill>
              </a:rPr>
              <a:t>Flow is Fixed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and is </a:t>
            </a:r>
            <a:r>
              <a:rPr lang="en-US" u="sng" dirty="0">
                <a:solidFill>
                  <a:schemeClr val="bg1">
                    <a:lumMod val="95000"/>
                  </a:schemeClr>
                </a:solidFill>
              </a:rPr>
              <a:t>not related to patient compliance or effort.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9" name="Arrow">
            <a:extLst>
              <a:ext uri="{FF2B5EF4-FFF2-40B4-BE49-F238E27FC236}">
                <a16:creationId xmlns:a16="http://schemas.microsoft.com/office/drawing/2014/main" id="{F6504ECC-C71A-0443-ADD8-C9FE97E0F68C}"/>
              </a:ext>
            </a:extLst>
          </p:cNvPr>
          <p:cNvSpPr/>
          <p:nvPr/>
        </p:nvSpPr>
        <p:spPr>
          <a:xfrm>
            <a:off x="5781775" y="3608116"/>
            <a:ext cx="875515" cy="431477"/>
          </a:xfrm>
          <a:prstGeom prst="rightArrow">
            <a:avLst>
              <a:gd name="adj1" fmla="val 32000"/>
              <a:gd name="adj2" fmla="val 9502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8CA777-478A-6948-B912-D93CB1B0C6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9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12"/>
    </mc:Choice>
    <mc:Fallback xmlns="">
      <p:transition spd="slow" advTm="62312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" grpId="0" animBg="1"/>
      <p:bldP spid="107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4DDA0-3C08-644F-82E1-8B9699B83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Airway Leak – What mode would you pick?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3D0E4B7-3635-1641-ACE3-AF105DC15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12243" y="1715801"/>
            <a:ext cx="4257175" cy="4094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Flow Breath?</a:t>
            </a:r>
          </a:p>
          <a:p>
            <a:pPr lvl="1"/>
            <a:r>
              <a:rPr lang="en-US" sz="2200" u="sng" dirty="0"/>
              <a:t>Fixed Flow</a:t>
            </a:r>
            <a:r>
              <a:rPr lang="en-US" sz="2200" dirty="0"/>
              <a:t>, e.g. 500 mL</a:t>
            </a:r>
          </a:p>
          <a:p>
            <a:pPr lvl="1"/>
            <a:r>
              <a:rPr lang="en-US" sz="2200" dirty="0"/>
              <a:t>That’s all you get!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r>
              <a:rPr lang="en-US" sz="2400" b="1" dirty="0"/>
              <a:t>Pressure Breath?</a:t>
            </a:r>
          </a:p>
          <a:p>
            <a:pPr lvl="1"/>
            <a:r>
              <a:rPr lang="en-US" sz="2200" u="sng" dirty="0"/>
              <a:t>Flow varies </a:t>
            </a:r>
            <a:r>
              <a:rPr lang="en-US" sz="2200" dirty="0"/>
              <a:t>: compliance</a:t>
            </a:r>
          </a:p>
          <a:p>
            <a:pPr lvl="2"/>
            <a:r>
              <a:rPr lang="en-US" sz="2000" dirty="0"/>
              <a:t>What is “compliance” in this situation?</a:t>
            </a:r>
          </a:p>
          <a:p>
            <a:pPr lvl="2"/>
            <a:r>
              <a:rPr lang="en-US" sz="2000" dirty="0"/>
              <a:t>Big hole = “compliant”!</a:t>
            </a:r>
          </a:p>
          <a:p>
            <a:pPr lvl="1"/>
            <a:r>
              <a:rPr lang="en-US" sz="2200" dirty="0"/>
              <a:t>Get lots of flow with a leak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C0B7C0-F585-6D4D-8554-F6AF3141EE76}"/>
              </a:ext>
            </a:extLst>
          </p:cNvPr>
          <p:cNvSpPr/>
          <p:nvPr/>
        </p:nvSpPr>
        <p:spPr>
          <a:xfrm>
            <a:off x="1925053" y="2711116"/>
            <a:ext cx="481263" cy="304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C750F2-F760-7D42-94D4-31737ED0D954}"/>
              </a:ext>
            </a:extLst>
          </p:cNvPr>
          <p:cNvSpPr/>
          <p:nvPr/>
        </p:nvSpPr>
        <p:spPr>
          <a:xfrm>
            <a:off x="1588170" y="5454316"/>
            <a:ext cx="1155031" cy="104273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67F46-EA8A-B048-A9FE-621B72A51874}"/>
              </a:ext>
            </a:extLst>
          </p:cNvPr>
          <p:cNvSpPr/>
          <p:nvPr/>
        </p:nvSpPr>
        <p:spPr>
          <a:xfrm>
            <a:off x="2065420" y="2338137"/>
            <a:ext cx="200527" cy="11630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8F87E-8CFF-6741-93B2-ECEB5C5B7ADA}"/>
              </a:ext>
            </a:extLst>
          </p:cNvPr>
          <p:cNvSpPr txBox="1"/>
          <p:nvPr/>
        </p:nvSpPr>
        <p:spPr>
          <a:xfrm>
            <a:off x="634668" y="4116578"/>
            <a:ext cx="142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No cuff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58137-48FB-9C44-B83A-63F80070CC96}"/>
              </a:ext>
            </a:extLst>
          </p:cNvPr>
          <p:cNvSpPr/>
          <p:nvPr/>
        </p:nvSpPr>
        <p:spPr>
          <a:xfrm>
            <a:off x="1451578" y="2711116"/>
            <a:ext cx="1436001" cy="126732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9171FC-7CFC-A44B-9DC4-13257AE2ABEC}"/>
              </a:ext>
            </a:extLst>
          </p:cNvPr>
          <p:cNvCxnSpPr/>
          <p:nvPr/>
        </p:nvCxnSpPr>
        <p:spPr>
          <a:xfrm>
            <a:off x="2887579" y="3673642"/>
            <a:ext cx="1187116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FDC1D92-3996-0D4E-B338-09C5E82EC0E2}"/>
              </a:ext>
            </a:extLst>
          </p:cNvPr>
          <p:cNvSpPr/>
          <p:nvPr/>
        </p:nvSpPr>
        <p:spPr>
          <a:xfrm>
            <a:off x="4367695" y="2755230"/>
            <a:ext cx="2931464" cy="24640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DBA675-2BD0-9F43-836B-A6CE6544EDBB}"/>
              </a:ext>
            </a:extLst>
          </p:cNvPr>
          <p:cNvSpPr/>
          <p:nvPr/>
        </p:nvSpPr>
        <p:spPr>
          <a:xfrm>
            <a:off x="5245767" y="2037347"/>
            <a:ext cx="1188123" cy="22033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B22252-234E-8C4E-9FD4-54D0E7E10EC9}"/>
              </a:ext>
            </a:extLst>
          </p:cNvPr>
          <p:cNvCxnSpPr>
            <a:cxnSpLocks/>
          </p:cNvCxnSpPr>
          <p:nvPr/>
        </p:nvCxnSpPr>
        <p:spPr>
          <a:xfrm>
            <a:off x="5478380" y="3212431"/>
            <a:ext cx="0" cy="1580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F971EF-5234-6245-9A9D-D1AF343412BC}"/>
              </a:ext>
            </a:extLst>
          </p:cNvPr>
          <p:cNvCxnSpPr>
            <a:cxnSpLocks/>
          </p:cNvCxnSpPr>
          <p:nvPr/>
        </p:nvCxnSpPr>
        <p:spPr>
          <a:xfrm>
            <a:off x="5823285" y="3228473"/>
            <a:ext cx="0" cy="1580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E85CEB-02C2-6846-8CC7-1E3330C3F63B}"/>
              </a:ext>
            </a:extLst>
          </p:cNvPr>
          <p:cNvCxnSpPr>
            <a:cxnSpLocks/>
          </p:cNvCxnSpPr>
          <p:nvPr/>
        </p:nvCxnSpPr>
        <p:spPr>
          <a:xfrm>
            <a:off x="6136106" y="3212431"/>
            <a:ext cx="0" cy="1580148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Curved Up Arrow 19">
            <a:extLst>
              <a:ext uri="{FF2B5EF4-FFF2-40B4-BE49-F238E27FC236}">
                <a16:creationId xmlns:a16="http://schemas.microsoft.com/office/drawing/2014/main" id="{98DE2513-6878-7B49-8563-A6E0A1108E9F}"/>
              </a:ext>
            </a:extLst>
          </p:cNvPr>
          <p:cNvSpPr/>
          <p:nvPr/>
        </p:nvSpPr>
        <p:spPr>
          <a:xfrm>
            <a:off x="6091759" y="3978442"/>
            <a:ext cx="918642" cy="814137"/>
          </a:xfrm>
          <a:prstGeom prst="curved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Up Arrow 20">
            <a:extLst>
              <a:ext uri="{FF2B5EF4-FFF2-40B4-BE49-F238E27FC236}">
                <a16:creationId xmlns:a16="http://schemas.microsoft.com/office/drawing/2014/main" id="{0B519F03-BE55-EB4C-BC1E-AAAAA5416F5E}"/>
              </a:ext>
            </a:extLst>
          </p:cNvPr>
          <p:cNvSpPr/>
          <p:nvPr/>
        </p:nvSpPr>
        <p:spPr>
          <a:xfrm flipH="1">
            <a:off x="4613110" y="3978441"/>
            <a:ext cx="941701" cy="814137"/>
          </a:xfrm>
          <a:prstGeom prst="curved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B04D82-B46E-6A4F-B954-D43D5239D609}"/>
              </a:ext>
            </a:extLst>
          </p:cNvPr>
          <p:cNvCxnSpPr>
            <a:cxnSpLocks/>
          </p:cNvCxnSpPr>
          <p:nvPr/>
        </p:nvCxnSpPr>
        <p:spPr>
          <a:xfrm flipV="1">
            <a:off x="6858001" y="3068053"/>
            <a:ext cx="0" cy="75397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CD4739-030B-5247-8C59-98D1F96201BE}"/>
              </a:ext>
            </a:extLst>
          </p:cNvPr>
          <p:cNvCxnSpPr>
            <a:cxnSpLocks/>
          </p:cNvCxnSpPr>
          <p:nvPr/>
        </p:nvCxnSpPr>
        <p:spPr>
          <a:xfrm flipV="1">
            <a:off x="4732422" y="3124200"/>
            <a:ext cx="0" cy="75397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E4A9D27-592A-9B49-B60C-39EA048D7FD9}"/>
              </a:ext>
            </a:extLst>
          </p:cNvPr>
          <p:cNvSpPr txBox="1">
            <a:spLocks/>
          </p:cNvSpPr>
          <p:nvPr/>
        </p:nvSpPr>
        <p:spPr>
          <a:xfrm>
            <a:off x="342667" y="1795804"/>
            <a:ext cx="3755693" cy="58993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2108200" algn="l"/>
              </a:tabLst>
            </a:pPr>
            <a:r>
              <a:rPr lang="en-US" sz="2400" b="0" kern="0" dirty="0" err="1"/>
              <a:t>Bronch</a:t>
            </a:r>
            <a:r>
              <a:rPr lang="en-US" sz="2400" b="0" kern="0" dirty="0"/>
              <a:t> or Uncuffed ETT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3611FF5-942E-EF43-A5F2-5DA9DA47875C}"/>
              </a:ext>
            </a:extLst>
          </p:cNvPr>
          <p:cNvSpPr txBox="1">
            <a:spLocks/>
          </p:cNvSpPr>
          <p:nvPr/>
        </p:nvSpPr>
        <p:spPr>
          <a:xfrm>
            <a:off x="2980476" y="3261807"/>
            <a:ext cx="972473" cy="58993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tabLst>
                <a:tab pos="2108200" algn="l"/>
              </a:tabLst>
            </a:pPr>
            <a:r>
              <a:rPr lang="en-US" sz="2400" b="0" i="1" kern="0" dirty="0"/>
              <a:t>Zoom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F62305-4FA6-844E-B850-0FE82375BA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4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14"/>
    </mc:Choice>
    <mc:Fallback xmlns="">
      <p:transition spd="slow" advTm="10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5400"/>
            </a:lvl1pPr>
          </a:lstStyle>
          <a:p>
            <a:pPr algn="l"/>
            <a:r>
              <a:rPr lang="en-US" dirty="0"/>
              <a:t>Roadmap</a:t>
            </a:r>
            <a:endParaRPr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305CF-F58E-EA4D-85C9-E5F0B6838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7289" y="1676400"/>
            <a:ext cx="4629150" cy="4449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Types of Breaths</a:t>
            </a:r>
          </a:p>
          <a:p>
            <a:r>
              <a:rPr lang="en-US" sz="3200" dirty="0"/>
              <a:t>Pressure Breath</a:t>
            </a:r>
          </a:p>
          <a:p>
            <a:pPr lvl="1"/>
            <a:r>
              <a:rPr lang="en-US" sz="2800" dirty="0"/>
              <a:t>Support Breath</a:t>
            </a:r>
          </a:p>
          <a:p>
            <a:r>
              <a:rPr lang="en-US" sz="3200" dirty="0"/>
              <a:t>Flow Breath (volume)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1677EE-299B-C54B-8F72-56274BBA74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Modes of Ventilation</a:t>
            </a:r>
            <a:endParaRPr lang="en-US" dirty="0"/>
          </a:p>
          <a:p>
            <a:r>
              <a:rPr lang="en-US" sz="2800" dirty="0"/>
              <a:t>Trad Control (PC, VC)</a:t>
            </a:r>
          </a:p>
          <a:p>
            <a:r>
              <a:rPr lang="en-US" sz="2800" dirty="0"/>
              <a:t>Assist Control (PC/AC, VC/AC, PRVC)</a:t>
            </a:r>
          </a:p>
          <a:p>
            <a:r>
              <a:rPr lang="en-US" sz="2800" dirty="0"/>
              <a:t>Support &amp; SIMV</a:t>
            </a:r>
          </a:p>
          <a:p>
            <a:r>
              <a:rPr lang="en-US" sz="2800" dirty="0"/>
              <a:t>Non-invasive Modes </a:t>
            </a:r>
            <a:br>
              <a:rPr lang="en-US" sz="2800" dirty="0"/>
            </a:br>
            <a:r>
              <a:rPr lang="en-US" sz="2800" dirty="0"/>
              <a:t>(different names, same thing)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53A24B-525F-1747-A636-39E3E1292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8"/>
    </mc:Choice>
    <mc:Fallback xmlns="">
      <p:transition spd="slow" advTm="1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043129-6FD0-4F41-AFE4-2E508D0F8154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The Breaths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7103077" cy="48398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Vents deliver </a:t>
            </a:r>
            <a:r>
              <a:rPr lang="en-US" sz="2800" u="sng" dirty="0"/>
              <a:t>breaths.</a:t>
            </a:r>
            <a:r>
              <a:rPr lang="en-US" sz="2800" dirty="0"/>
              <a:t> Breaths are put together to create “modes.”</a:t>
            </a:r>
          </a:p>
          <a:p>
            <a:pPr>
              <a:tabLst>
                <a:tab pos="2108200" algn="l"/>
              </a:tabLst>
            </a:pPr>
            <a:r>
              <a:rPr lang="en-US" sz="2800" b="1" dirty="0"/>
              <a:t>They deliver</a:t>
            </a:r>
            <a:r>
              <a:rPr lang="en-US" sz="2800" dirty="0"/>
              <a:t>: </a:t>
            </a:r>
            <a:r>
              <a:rPr lang="en-US" sz="2800" u="sng" dirty="0"/>
              <a:t>Flow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2800" dirty="0"/>
              <a:t>or Pressure</a:t>
            </a:r>
            <a:endParaRPr lang="en-US" sz="1800" dirty="0"/>
          </a:p>
          <a:p>
            <a:r>
              <a:rPr lang="en-US" sz="2800" b="1" dirty="0"/>
              <a:t>For a set</a:t>
            </a:r>
            <a:r>
              <a:rPr lang="en-US" sz="2800" dirty="0"/>
              <a:t>: </a:t>
            </a:r>
            <a:r>
              <a:rPr lang="en-US" sz="2800" u="sng" dirty="0"/>
              <a:t>Time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		or Flow %</a:t>
            </a:r>
            <a:endParaRPr lang="en-US" sz="1800" dirty="0"/>
          </a:p>
          <a:p>
            <a:r>
              <a:rPr lang="en-US" sz="2800" b="1" dirty="0"/>
              <a:t>On top of</a:t>
            </a:r>
            <a:r>
              <a:rPr lang="en-US" sz="2800" dirty="0"/>
              <a:t>: PEEP &amp; F</a:t>
            </a:r>
            <a:r>
              <a:rPr lang="en-US" sz="2800" baseline="-25000" dirty="0"/>
              <a:t>I</a:t>
            </a:r>
            <a:r>
              <a:rPr lang="en-US" sz="2800" dirty="0"/>
              <a:t>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And are </a:t>
            </a:r>
            <a:r>
              <a:rPr lang="en-US" sz="2800" b="1" dirty="0"/>
              <a:t>Synchronized</a:t>
            </a:r>
            <a:r>
              <a:rPr lang="en-US" sz="2800" dirty="0"/>
              <a:t> via triggers:</a:t>
            </a:r>
            <a:br>
              <a:rPr lang="en-US" sz="2800" dirty="0"/>
            </a:br>
            <a:r>
              <a:rPr lang="en-US" sz="2800" dirty="0"/>
              <a:t>  To patient effort, </a:t>
            </a:r>
            <a:br>
              <a:rPr lang="en-US" sz="2800" dirty="0"/>
            </a:br>
            <a:r>
              <a:rPr lang="en-US" sz="2800" dirty="0"/>
              <a:t>	or not</a:t>
            </a:r>
            <a:endParaRPr lang="en-US" sz="2000" dirty="0"/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31" name="Rectangle"/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2" name="Arrow"/>
          <p:cNvSpPr/>
          <p:nvPr/>
        </p:nvSpPr>
        <p:spPr>
          <a:xfrm>
            <a:off x="7995325" y="29416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3" name="Arrow"/>
          <p:cNvSpPr/>
          <p:nvPr/>
        </p:nvSpPr>
        <p:spPr>
          <a:xfrm>
            <a:off x="7995325" y="50133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8002666" y="15817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 flipH="1" flipV="1">
            <a:off x="9233743" y="2132838"/>
            <a:ext cx="130746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Line"/>
          <p:cNvSpPr/>
          <p:nvPr/>
        </p:nvSpPr>
        <p:spPr>
          <a:xfrm flipV="1">
            <a:off x="9233743" y="43929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 flipH="1">
            <a:off x="8345310" y="44090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 flipV="1">
            <a:off x="8343390" y="43782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Connection Line"/>
          <p:cNvSpPr/>
          <p:nvPr/>
        </p:nvSpPr>
        <p:spPr>
          <a:xfrm>
            <a:off x="9260369" y="50996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Line"/>
          <p:cNvSpPr/>
          <p:nvPr/>
        </p:nvSpPr>
        <p:spPr>
          <a:xfrm flipV="1">
            <a:off x="8345310" y="21328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P"/>
          <p:cNvSpPr txBox="1"/>
          <p:nvPr/>
        </p:nvSpPr>
        <p:spPr>
          <a:xfrm>
            <a:off x="7432545" y="28119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242" name="Oval 18"/>
          <p:cNvSpPr/>
          <p:nvPr/>
        </p:nvSpPr>
        <p:spPr>
          <a:xfrm>
            <a:off x="7394001" y="48391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P"/>
          <p:cNvSpPr txBox="1"/>
          <p:nvPr/>
        </p:nvSpPr>
        <p:spPr>
          <a:xfrm>
            <a:off x="7482316" y="48960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F0336BA5-1C21-264C-9A67-49574EB24E8F}"/>
              </a:ext>
            </a:extLst>
          </p:cNvPr>
          <p:cNvSpPr txBox="1"/>
          <p:nvPr/>
        </p:nvSpPr>
        <p:spPr>
          <a:xfrm>
            <a:off x="8060897" y="3056535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3846396B-D7C9-6348-A06D-41F991FDB5BD}"/>
              </a:ext>
            </a:extLst>
          </p:cNvPr>
          <p:cNvSpPr txBox="1"/>
          <p:nvPr/>
        </p:nvSpPr>
        <p:spPr>
          <a:xfrm>
            <a:off x="9092403" y="3985581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Insp. Time</a:t>
            </a:r>
            <a:endParaRPr dirty="0"/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5698041A-47B9-F740-8DD6-06C62F115AC5}"/>
              </a:ext>
            </a:extLst>
          </p:cNvPr>
          <p:cNvSpPr txBox="1"/>
          <p:nvPr/>
        </p:nvSpPr>
        <p:spPr>
          <a:xfrm>
            <a:off x="8343389" y="1588337"/>
            <a:ext cx="28513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1E52E306-098F-0D40-B4E1-51CA2C1A5924}"/>
              </a:ext>
            </a:extLst>
          </p:cNvPr>
          <p:cNvSpPr txBox="1"/>
          <p:nvPr/>
        </p:nvSpPr>
        <p:spPr>
          <a:xfrm>
            <a:off x="7113599" y="5385988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92CFC6-42E3-7443-A890-28A00B3FB0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5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89"/>
    </mc:Choice>
    <mc:Fallback xmlns="">
      <p:transition spd="slow" advTm="102889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2" grpId="0" animBg="1"/>
      <p:bldP spid="33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F399905-FAC8-3745-BB45-656B009802BF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1933C7EA-4279-2247-A566-FDDBD6C8EC6B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The Breaths</a:t>
            </a:r>
            <a:endParaRPr dirty="0"/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2" name="Arrow">
            <a:extLst>
              <a:ext uri="{FF2B5EF4-FFF2-40B4-BE49-F238E27FC236}">
                <a16:creationId xmlns:a16="http://schemas.microsoft.com/office/drawing/2014/main" id="{3CF43C7B-13B4-9647-90DA-4AD9ACE2269A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" name="Arrow">
            <a:extLst>
              <a:ext uri="{FF2B5EF4-FFF2-40B4-BE49-F238E27FC236}">
                <a16:creationId xmlns:a16="http://schemas.microsoft.com/office/drawing/2014/main" id="{D7486D2E-FF29-EC42-A20B-76C6A2436671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A290E5E3-1AD9-AF48-87CC-9C7E80882F75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Connection Line">
            <a:extLst>
              <a:ext uri="{FF2B5EF4-FFF2-40B4-BE49-F238E27FC236}">
                <a16:creationId xmlns:a16="http://schemas.microsoft.com/office/drawing/2014/main" id="{7B45348F-E2CC-EB46-AE80-D73DACCDD027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EBDAE35-A91D-5242-A030-3EFE74048FBC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4DDAE0A2-3765-9949-AD66-7B8D72ED5F80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4C8AD749-7791-C142-86A3-3627ACE0CE96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9BCE778F-C6E1-6145-A939-EFFE90E22039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Connection Line">
            <a:extLst>
              <a:ext uri="{FF2B5EF4-FFF2-40B4-BE49-F238E27FC236}">
                <a16:creationId xmlns:a16="http://schemas.microsoft.com/office/drawing/2014/main" id="{7A69F42D-A585-5C4B-BDA0-7AD15428DCEF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Oval 32">
            <a:extLst>
              <a:ext uri="{FF2B5EF4-FFF2-40B4-BE49-F238E27FC236}">
                <a16:creationId xmlns:a16="http://schemas.microsoft.com/office/drawing/2014/main" id="{CC1AC813-CD13-C349-A853-BB9E6BF793F0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P">
            <a:extLst>
              <a:ext uri="{FF2B5EF4-FFF2-40B4-BE49-F238E27FC236}">
                <a16:creationId xmlns:a16="http://schemas.microsoft.com/office/drawing/2014/main" id="{C548ADC9-12D4-6845-8031-499835C12B02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0FB193F9-2B53-F047-AE1B-0C079274E85C}"/>
              </a:ext>
            </a:extLst>
          </p:cNvPr>
          <p:cNvSpPr txBox="1"/>
          <p:nvPr/>
        </p:nvSpPr>
        <p:spPr>
          <a:xfrm>
            <a:off x="8121062" y="2947844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35" name="P">
            <a:extLst>
              <a:ext uri="{FF2B5EF4-FFF2-40B4-BE49-F238E27FC236}">
                <a16:creationId xmlns:a16="http://schemas.microsoft.com/office/drawing/2014/main" id="{5ABB3C06-29F6-594A-BF06-ABC2CE62F127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4433319-0535-B948-B43C-DD4F99530ECA}"/>
              </a:ext>
            </a:extLst>
          </p:cNvPr>
          <p:cNvSpPr txBox="1">
            <a:spLocks/>
          </p:cNvSpPr>
          <p:nvPr/>
        </p:nvSpPr>
        <p:spPr bwMode="auto">
          <a:xfrm>
            <a:off x="331806" y="1549566"/>
            <a:ext cx="7103077" cy="483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b="0" kern="0" dirty="0"/>
              <a:t>Vents deliver </a:t>
            </a:r>
            <a:r>
              <a:rPr lang="en-US" sz="2800" b="0" u="sng" kern="0" dirty="0"/>
              <a:t>breaths.</a:t>
            </a:r>
            <a:r>
              <a:rPr lang="en-US" sz="2800" b="0" kern="0" dirty="0"/>
              <a:t> Breaths are put together to create “modes.”</a:t>
            </a:r>
          </a:p>
          <a:p>
            <a:pPr>
              <a:tabLst>
                <a:tab pos="2108200" algn="l"/>
              </a:tabLst>
            </a:pPr>
            <a:r>
              <a:rPr lang="en-US" sz="2800" b="1" kern="0" dirty="0"/>
              <a:t>They deliver</a:t>
            </a:r>
            <a:r>
              <a:rPr lang="en-US" sz="2800" b="0" kern="0" dirty="0"/>
              <a:t>: Flow</a:t>
            </a:r>
            <a:br>
              <a:rPr lang="en-US" sz="1800" b="0" kern="0" dirty="0"/>
            </a:br>
            <a:r>
              <a:rPr lang="en-US" sz="1800" b="0" kern="0" dirty="0"/>
              <a:t>	</a:t>
            </a:r>
            <a:r>
              <a:rPr lang="en-US" sz="2800" b="0" kern="0" dirty="0"/>
              <a:t>or </a:t>
            </a:r>
            <a:r>
              <a:rPr lang="en-US" sz="2800" b="0" u="sng" kern="0" dirty="0"/>
              <a:t>Pressure</a:t>
            </a:r>
            <a:endParaRPr lang="en-US" sz="1800" b="0" u="sng" kern="0" dirty="0"/>
          </a:p>
          <a:p>
            <a:r>
              <a:rPr lang="en-US" sz="2800" b="1" kern="0" dirty="0"/>
              <a:t>For a set</a:t>
            </a:r>
            <a:r>
              <a:rPr lang="en-US" sz="2800" b="0" kern="0" dirty="0"/>
              <a:t>: </a:t>
            </a:r>
            <a:r>
              <a:rPr lang="en-US" sz="2800" b="0" u="sng" kern="0" dirty="0"/>
              <a:t>Time</a:t>
            </a:r>
            <a:r>
              <a:rPr lang="en-US" sz="2800" b="0" kern="0" dirty="0"/>
              <a:t> </a:t>
            </a:r>
            <a:br>
              <a:rPr lang="en-US" sz="2800" b="0" kern="0" dirty="0"/>
            </a:br>
            <a:r>
              <a:rPr lang="en-US" sz="2800" b="0" kern="0" dirty="0"/>
              <a:t>		or Flow %</a:t>
            </a:r>
            <a:endParaRPr lang="en-US" sz="1800" b="0" kern="0" dirty="0"/>
          </a:p>
          <a:p>
            <a:r>
              <a:rPr lang="en-US" sz="2800" b="1" kern="0" dirty="0"/>
              <a:t>On top of</a:t>
            </a:r>
            <a:r>
              <a:rPr lang="en-US" sz="2800" b="0" kern="0" dirty="0"/>
              <a:t>: PEEP &amp; F</a:t>
            </a:r>
            <a:r>
              <a:rPr lang="en-US" sz="2800" b="0" kern="0" baseline="-25000" dirty="0"/>
              <a:t>I</a:t>
            </a:r>
            <a:r>
              <a:rPr lang="en-US" sz="2800" b="0" kern="0" dirty="0"/>
              <a:t>O</a:t>
            </a:r>
            <a:r>
              <a:rPr lang="en-US" sz="2800" b="0" kern="0" baseline="-25000" dirty="0"/>
              <a:t>2</a:t>
            </a:r>
          </a:p>
          <a:p>
            <a:r>
              <a:rPr lang="en-US" sz="2800" b="0" kern="0" dirty="0"/>
              <a:t>And are </a:t>
            </a:r>
            <a:r>
              <a:rPr lang="en-US" sz="2800" b="1" kern="0" dirty="0"/>
              <a:t>Synchronized</a:t>
            </a:r>
            <a:r>
              <a:rPr lang="en-US" sz="2800" b="0" kern="0" dirty="0"/>
              <a:t> via triggers:</a:t>
            </a:r>
            <a:br>
              <a:rPr lang="en-US" sz="2800" b="0" kern="0" dirty="0"/>
            </a:br>
            <a:r>
              <a:rPr lang="en-US" sz="2800" b="0" kern="0" dirty="0"/>
              <a:t>  To patient effort, </a:t>
            </a:r>
            <a:br>
              <a:rPr lang="en-US" sz="2800" b="0" kern="0" dirty="0"/>
            </a:br>
            <a:r>
              <a:rPr lang="en-US" sz="2800" b="0" kern="0" dirty="0"/>
              <a:t>	or not</a:t>
            </a:r>
            <a:endParaRPr lang="en-US" sz="2000" b="0" kern="0" dirty="0"/>
          </a:p>
        </p:txBody>
      </p:sp>
      <p:sp>
        <p:nvSpPr>
          <p:cNvPr id="37" name="TextBox 34">
            <a:extLst>
              <a:ext uri="{FF2B5EF4-FFF2-40B4-BE49-F238E27FC236}">
                <a16:creationId xmlns:a16="http://schemas.microsoft.com/office/drawing/2014/main" id="{3DD89F0D-5ECF-174D-BF91-95F5B700DBE2}"/>
              </a:ext>
            </a:extLst>
          </p:cNvPr>
          <p:cNvSpPr txBox="1"/>
          <p:nvPr/>
        </p:nvSpPr>
        <p:spPr>
          <a:xfrm>
            <a:off x="9009090" y="3066073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Insp. Time</a:t>
            </a:r>
            <a:endParaRPr dirty="0"/>
          </a:p>
        </p:txBody>
      </p:sp>
      <p:sp>
        <p:nvSpPr>
          <p:cNvPr id="41" name="TextBox 34">
            <a:extLst>
              <a:ext uri="{FF2B5EF4-FFF2-40B4-BE49-F238E27FC236}">
                <a16:creationId xmlns:a16="http://schemas.microsoft.com/office/drawing/2014/main" id="{51308BFD-0AAC-F347-9304-0BB4876539C3}"/>
              </a:ext>
            </a:extLst>
          </p:cNvPr>
          <p:cNvSpPr txBox="1"/>
          <p:nvPr/>
        </p:nvSpPr>
        <p:spPr>
          <a:xfrm>
            <a:off x="8879162" y="4282928"/>
            <a:ext cx="28513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9A501B13-6330-FB46-8D84-DBD639592B6E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3CE3C0-090E-AE47-89CD-7710A7A941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3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9"/>
    </mc:Choice>
    <mc:Fallback xmlns="">
      <p:transition spd="slow" advTm="41719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34" grpId="0" animBg="1"/>
      <p:bldP spid="37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The Breaths - </a:t>
            </a:r>
            <a:r>
              <a:rPr lang="en-US" sz="3600" i="1" dirty="0"/>
              <a:t>Nomenclature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7103077" cy="48398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Vents deliver </a:t>
            </a:r>
            <a:r>
              <a:rPr lang="en-US" sz="2800" u="sng" dirty="0"/>
              <a:t>breaths.</a:t>
            </a:r>
            <a:r>
              <a:rPr lang="en-US" sz="2800" dirty="0"/>
              <a:t> Breaths are put together to create “modes.”</a:t>
            </a:r>
          </a:p>
          <a:p>
            <a:pPr>
              <a:tabLst>
                <a:tab pos="2108200" algn="l"/>
              </a:tabLst>
            </a:pPr>
            <a:r>
              <a:rPr lang="en-US" sz="2800" b="1" dirty="0"/>
              <a:t>They deliver</a:t>
            </a:r>
            <a:r>
              <a:rPr lang="en-US" sz="2800" dirty="0"/>
              <a:t>: Flow </a:t>
            </a:r>
            <a:r>
              <a:rPr lang="en-US" sz="1800" dirty="0"/>
              <a:t>(volume modes, not PRVC)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2800" dirty="0"/>
              <a:t>or </a:t>
            </a:r>
            <a:r>
              <a:rPr lang="en-US" sz="2800" u="sng" dirty="0"/>
              <a:t>Pressure</a:t>
            </a:r>
            <a:r>
              <a:rPr lang="en-US" sz="2800" dirty="0"/>
              <a:t> </a:t>
            </a:r>
            <a:r>
              <a:rPr lang="en-US" sz="1800" dirty="0"/>
              <a:t>(pressure modes &amp; PRVC)</a:t>
            </a:r>
          </a:p>
          <a:p>
            <a:r>
              <a:rPr lang="en-US" sz="2800" b="1" dirty="0"/>
              <a:t>For a set</a:t>
            </a:r>
            <a:r>
              <a:rPr lang="en-US" sz="2800" dirty="0"/>
              <a:t>: </a:t>
            </a:r>
            <a:r>
              <a:rPr lang="en-US" sz="2800" u="sng" dirty="0"/>
              <a:t>Time</a:t>
            </a:r>
            <a:r>
              <a:rPr lang="en-US" sz="2800" dirty="0"/>
              <a:t> </a:t>
            </a:r>
            <a:r>
              <a:rPr lang="en-US" sz="1800" dirty="0"/>
              <a:t>(control modes)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		or Flow % </a:t>
            </a:r>
            <a:r>
              <a:rPr lang="en-US" sz="1800" dirty="0"/>
              <a:t>(support modes)</a:t>
            </a:r>
          </a:p>
          <a:p>
            <a:r>
              <a:rPr lang="en-US" sz="2800" b="1" dirty="0"/>
              <a:t>On top of</a:t>
            </a:r>
            <a:r>
              <a:rPr lang="en-US" sz="2800" dirty="0"/>
              <a:t>: PEEP &amp; F</a:t>
            </a:r>
            <a:r>
              <a:rPr lang="en-US" sz="2800" baseline="-25000" dirty="0"/>
              <a:t>I</a:t>
            </a:r>
            <a:r>
              <a:rPr lang="en-US" sz="2800" dirty="0"/>
              <a:t>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And are </a:t>
            </a:r>
            <a:r>
              <a:rPr lang="en-US" sz="2800" b="1" dirty="0"/>
              <a:t>Synchronized</a:t>
            </a:r>
            <a:r>
              <a:rPr lang="en-US" sz="2800" dirty="0"/>
              <a:t> via triggers:</a:t>
            </a:r>
            <a:br>
              <a:rPr lang="en-US" sz="2800" dirty="0"/>
            </a:br>
            <a:r>
              <a:rPr lang="en-US" sz="2800" dirty="0"/>
              <a:t>  To patient effort </a:t>
            </a:r>
            <a:r>
              <a:rPr lang="en-US" sz="2000" dirty="0"/>
              <a:t>(”assist control”)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	or not </a:t>
            </a:r>
            <a:r>
              <a:rPr lang="en-US" sz="2000" dirty="0"/>
              <a:t>(“conventional”)</a:t>
            </a:r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3B2753-F8C2-4444-8D34-35151F2BD93B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680E07-C930-4849-8972-45A061F8AA32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A3F7D43F-F4CB-A04E-9D05-4269A2535D8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9" name="Arrow">
            <a:extLst>
              <a:ext uri="{FF2B5EF4-FFF2-40B4-BE49-F238E27FC236}">
                <a16:creationId xmlns:a16="http://schemas.microsoft.com/office/drawing/2014/main" id="{BC3D5401-6845-4F42-ABB2-52CF3904414A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0" name="Arrow">
            <a:extLst>
              <a:ext uri="{FF2B5EF4-FFF2-40B4-BE49-F238E27FC236}">
                <a16:creationId xmlns:a16="http://schemas.microsoft.com/office/drawing/2014/main" id="{904191F5-DD12-A846-AE9F-2F553F5BA7F4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D9B55E37-5130-6E4F-902D-9FFACB280218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Connection Line">
            <a:extLst>
              <a:ext uri="{FF2B5EF4-FFF2-40B4-BE49-F238E27FC236}">
                <a16:creationId xmlns:a16="http://schemas.microsoft.com/office/drawing/2014/main" id="{4B136DCA-110F-D74D-9B66-1DAA320E46E2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A9BEC77D-5C0D-9746-BF76-367C9B7EE108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3E6A2CAC-A99B-6B4D-8DB8-0DB2D23F3D0A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9EAA92BA-8C5F-704C-BC11-B2E1672BA929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947D0D5F-CEB2-E34C-BB9A-379ECAC546D4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Connection Line">
            <a:extLst>
              <a:ext uri="{FF2B5EF4-FFF2-40B4-BE49-F238E27FC236}">
                <a16:creationId xmlns:a16="http://schemas.microsoft.com/office/drawing/2014/main" id="{E6D897BA-1E53-0842-AC71-BFB47B00746F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Oval 32">
            <a:extLst>
              <a:ext uri="{FF2B5EF4-FFF2-40B4-BE49-F238E27FC236}">
                <a16:creationId xmlns:a16="http://schemas.microsoft.com/office/drawing/2014/main" id="{68F45431-2402-054A-BBD6-7ADA90B7F528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P">
            <a:extLst>
              <a:ext uri="{FF2B5EF4-FFF2-40B4-BE49-F238E27FC236}">
                <a16:creationId xmlns:a16="http://schemas.microsoft.com/office/drawing/2014/main" id="{3B650DCF-A8F6-AD45-B33E-BF36F1C8C7CC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E5EF351A-B44E-6941-815E-40EA91B742C7}"/>
              </a:ext>
            </a:extLst>
          </p:cNvPr>
          <p:cNvSpPr txBox="1"/>
          <p:nvPr/>
        </p:nvSpPr>
        <p:spPr>
          <a:xfrm>
            <a:off x="8121062" y="2947844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51" name="P">
            <a:extLst>
              <a:ext uri="{FF2B5EF4-FFF2-40B4-BE49-F238E27FC236}">
                <a16:creationId xmlns:a16="http://schemas.microsoft.com/office/drawing/2014/main" id="{AD045490-1B06-8C48-A7C9-2DB3C85B1E25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B7F9FC52-3CD5-5841-922F-AA437B0B9D81}"/>
              </a:ext>
            </a:extLst>
          </p:cNvPr>
          <p:cNvSpPr txBox="1"/>
          <p:nvPr/>
        </p:nvSpPr>
        <p:spPr>
          <a:xfrm>
            <a:off x="9009090" y="3066073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Insp. Time</a:t>
            </a:r>
            <a:endParaRPr dirty="0"/>
          </a:p>
        </p:txBody>
      </p:sp>
      <p:sp>
        <p:nvSpPr>
          <p:cNvPr id="53" name="TextBox 34">
            <a:extLst>
              <a:ext uri="{FF2B5EF4-FFF2-40B4-BE49-F238E27FC236}">
                <a16:creationId xmlns:a16="http://schemas.microsoft.com/office/drawing/2014/main" id="{DEDC6288-3065-244B-BE8B-466FA12463B1}"/>
              </a:ext>
            </a:extLst>
          </p:cNvPr>
          <p:cNvSpPr txBox="1"/>
          <p:nvPr/>
        </p:nvSpPr>
        <p:spPr>
          <a:xfrm>
            <a:off x="8879162" y="4282928"/>
            <a:ext cx="28513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01F544A9-10CD-5B45-9EAF-695CD81048DF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AADD12-DDEE-0D48-93DA-4BDDDBAFB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73"/>
    </mc:Choice>
    <mc:Fallback xmlns="">
      <p:transition spd="slow" advTm="7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043129-6FD0-4F41-AFE4-2E508D0F8154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The Breaths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7103077" cy="48398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Vents deliver </a:t>
            </a:r>
            <a:r>
              <a:rPr lang="en-US" sz="2800" u="sng" dirty="0"/>
              <a:t>breaths.</a:t>
            </a:r>
            <a:r>
              <a:rPr lang="en-US" sz="2800" dirty="0"/>
              <a:t> Breaths are put together to create “modes.”</a:t>
            </a:r>
          </a:p>
          <a:p>
            <a:pPr>
              <a:tabLst>
                <a:tab pos="2108200" algn="l"/>
              </a:tabLst>
            </a:pPr>
            <a:r>
              <a:rPr lang="en-US" sz="2800" b="1" dirty="0"/>
              <a:t>They deliver</a:t>
            </a:r>
            <a:r>
              <a:rPr lang="en-US" sz="2800" dirty="0"/>
              <a:t>: </a:t>
            </a:r>
            <a:r>
              <a:rPr lang="en-US" sz="2800" u="sng" dirty="0"/>
              <a:t>Flow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2800" dirty="0"/>
              <a:t>or Pressure</a:t>
            </a:r>
            <a:endParaRPr lang="en-US" sz="1800" dirty="0"/>
          </a:p>
          <a:p>
            <a:r>
              <a:rPr lang="en-US" sz="2800" b="1" dirty="0"/>
              <a:t>For a set</a:t>
            </a:r>
            <a:r>
              <a:rPr lang="en-US" sz="2800" dirty="0"/>
              <a:t>: </a:t>
            </a:r>
            <a:r>
              <a:rPr lang="en-US" sz="2800" u="sng" dirty="0"/>
              <a:t>Time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		or Flow %</a:t>
            </a:r>
            <a:endParaRPr lang="en-US" sz="1800" dirty="0"/>
          </a:p>
          <a:p>
            <a:r>
              <a:rPr lang="en-US" sz="2800" b="1" dirty="0"/>
              <a:t>On top of</a:t>
            </a:r>
            <a:r>
              <a:rPr lang="en-US" sz="2800" dirty="0"/>
              <a:t>: PEEP &amp; F</a:t>
            </a:r>
            <a:r>
              <a:rPr lang="en-US" sz="2800" baseline="-25000" dirty="0"/>
              <a:t>I</a:t>
            </a:r>
            <a:r>
              <a:rPr lang="en-US" sz="2800" dirty="0"/>
              <a:t>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And are </a:t>
            </a:r>
            <a:r>
              <a:rPr lang="en-US" sz="2800" b="1" dirty="0"/>
              <a:t>Synchronized</a:t>
            </a:r>
            <a:r>
              <a:rPr lang="en-US" sz="2800" dirty="0"/>
              <a:t> via triggers:</a:t>
            </a:r>
            <a:br>
              <a:rPr lang="en-US" sz="2800" dirty="0"/>
            </a:br>
            <a:r>
              <a:rPr lang="en-US" sz="2800" dirty="0"/>
              <a:t>  To patient effort, </a:t>
            </a:r>
            <a:br>
              <a:rPr lang="en-US" sz="2800" dirty="0"/>
            </a:br>
            <a:r>
              <a:rPr lang="en-US" sz="2800" dirty="0"/>
              <a:t>	or not</a:t>
            </a:r>
            <a:endParaRPr lang="en-US" sz="2000" dirty="0"/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31" name="Rectangle"/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2" name="Arrow"/>
          <p:cNvSpPr/>
          <p:nvPr/>
        </p:nvSpPr>
        <p:spPr>
          <a:xfrm>
            <a:off x="7995325" y="2941680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3" name="Arrow"/>
          <p:cNvSpPr/>
          <p:nvPr/>
        </p:nvSpPr>
        <p:spPr>
          <a:xfrm>
            <a:off x="7995325" y="5013367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8002666" y="1581794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 flipH="1" flipV="1">
            <a:off x="9233743" y="2132838"/>
            <a:ext cx="130746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Line"/>
          <p:cNvSpPr/>
          <p:nvPr/>
        </p:nvSpPr>
        <p:spPr>
          <a:xfrm flipV="1">
            <a:off x="9233743" y="4392922"/>
            <a:ext cx="2" cy="1623573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 flipH="1">
            <a:off x="8345310" y="4409085"/>
            <a:ext cx="888435" cy="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 flipV="1">
            <a:off x="8343390" y="4378243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Connection Line"/>
          <p:cNvSpPr/>
          <p:nvPr/>
        </p:nvSpPr>
        <p:spPr>
          <a:xfrm>
            <a:off x="9260369" y="5099658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Line"/>
          <p:cNvSpPr/>
          <p:nvPr/>
        </p:nvSpPr>
        <p:spPr>
          <a:xfrm flipV="1">
            <a:off x="8345310" y="2132839"/>
            <a:ext cx="888435" cy="8884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P"/>
          <p:cNvSpPr txBox="1"/>
          <p:nvPr/>
        </p:nvSpPr>
        <p:spPr>
          <a:xfrm>
            <a:off x="7432545" y="2811938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</a:t>
            </a:r>
          </a:p>
        </p:txBody>
      </p:sp>
      <p:sp>
        <p:nvSpPr>
          <p:cNvPr id="242" name="Oval 18"/>
          <p:cNvSpPr/>
          <p:nvPr/>
        </p:nvSpPr>
        <p:spPr>
          <a:xfrm>
            <a:off x="7394001" y="4839182"/>
            <a:ext cx="517378" cy="49053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P"/>
          <p:cNvSpPr txBox="1"/>
          <p:nvPr/>
        </p:nvSpPr>
        <p:spPr>
          <a:xfrm>
            <a:off x="7482316" y="4896014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F</a:t>
            </a: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F0336BA5-1C21-264C-9A67-49574EB24E8F}"/>
              </a:ext>
            </a:extLst>
          </p:cNvPr>
          <p:cNvSpPr txBox="1"/>
          <p:nvPr/>
        </p:nvSpPr>
        <p:spPr>
          <a:xfrm>
            <a:off x="8060897" y="3056535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3846396B-D7C9-6348-A06D-41F991FDB5BD}"/>
              </a:ext>
            </a:extLst>
          </p:cNvPr>
          <p:cNvSpPr txBox="1"/>
          <p:nvPr/>
        </p:nvSpPr>
        <p:spPr>
          <a:xfrm>
            <a:off x="9092403" y="3985581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Insp. Time</a:t>
            </a:r>
            <a:endParaRPr dirty="0"/>
          </a:p>
        </p:txBody>
      </p:sp>
      <p:sp>
        <p:nvSpPr>
          <p:cNvPr id="39" name="TextBox 34">
            <a:extLst>
              <a:ext uri="{FF2B5EF4-FFF2-40B4-BE49-F238E27FC236}">
                <a16:creationId xmlns:a16="http://schemas.microsoft.com/office/drawing/2014/main" id="{5698041A-47B9-F740-8DD6-06C62F115AC5}"/>
              </a:ext>
            </a:extLst>
          </p:cNvPr>
          <p:cNvSpPr txBox="1"/>
          <p:nvPr/>
        </p:nvSpPr>
        <p:spPr>
          <a:xfrm>
            <a:off x="8343389" y="1588337"/>
            <a:ext cx="28513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0" name="TextBox 34">
            <a:extLst>
              <a:ext uri="{FF2B5EF4-FFF2-40B4-BE49-F238E27FC236}">
                <a16:creationId xmlns:a16="http://schemas.microsoft.com/office/drawing/2014/main" id="{1E52E306-098F-0D40-B4E1-51CA2C1A5924}"/>
              </a:ext>
            </a:extLst>
          </p:cNvPr>
          <p:cNvSpPr txBox="1"/>
          <p:nvPr/>
        </p:nvSpPr>
        <p:spPr>
          <a:xfrm>
            <a:off x="7113599" y="5385988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23" name="Modes vs. breaths">
            <a:extLst>
              <a:ext uri="{FF2B5EF4-FFF2-40B4-BE49-F238E27FC236}">
                <a16:creationId xmlns:a16="http://schemas.microsoft.com/office/drawing/2014/main" id="{93786B3C-1017-F242-9984-0743330398C4}"/>
              </a:ext>
            </a:extLst>
          </p:cNvPr>
          <p:cNvSpPr txBox="1">
            <a:spLocks/>
          </p:cNvSpPr>
          <p:nvPr/>
        </p:nvSpPr>
        <p:spPr bwMode="auto">
          <a:xfrm>
            <a:off x="7648562" y="12477"/>
            <a:ext cx="3804158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b="0" i="1" kern="0" dirty="0">
                <a:solidFill>
                  <a:schemeClr val="bg1">
                    <a:lumMod val="85000"/>
                  </a:schemeClr>
                </a:solidFill>
              </a:rPr>
              <a:t>Repeating for emphasis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00C022-CA27-4348-96E4-6316B5619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7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56"/>
    </mc:Choice>
    <mc:Fallback xmlns="">
      <p:transition spd="slow" advTm="25756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2" grpId="0" animBg="1"/>
      <p:bldP spid="33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F399905-FAC8-3745-BB45-656B009802BF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1933C7EA-4279-2247-A566-FDDBD6C8EC6B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The Breaths</a:t>
            </a:r>
            <a:endParaRPr dirty="0"/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22" name="Arrow">
            <a:extLst>
              <a:ext uri="{FF2B5EF4-FFF2-40B4-BE49-F238E27FC236}">
                <a16:creationId xmlns:a16="http://schemas.microsoft.com/office/drawing/2014/main" id="{3CF43C7B-13B4-9647-90DA-4AD9ACE2269A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" name="Arrow">
            <a:extLst>
              <a:ext uri="{FF2B5EF4-FFF2-40B4-BE49-F238E27FC236}">
                <a16:creationId xmlns:a16="http://schemas.microsoft.com/office/drawing/2014/main" id="{D7486D2E-FF29-EC42-A20B-76C6A2436671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A290E5E3-1AD9-AF48-87CC-9C7E80882F75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Connection Line">
            <a:extLst>
              <a:ext uri="{FF2B5EF4-FFF2-40B4-BE49-F238E27FC236}">
                <a16:creationId xmlns:a16="http://schemas.microsoft.com/office/drawing/2014/main" id="{7B45348F-E2CC-EB46-AE80-D73DACCDD027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EBDAE35-A91D-5242-A030-3EFE74048FBC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4DDAE0A2-3765-9949-AD66-7B8D72ED5F80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4C8AD749-7791-C142-86A3-3627ACE0CE96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9BCE778F-C6E1-6145-A939-EFFE90E22039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Connection Line">
            <a:extLst>
              <a:ext uri="{FF2B5EF4-FFF2-40B4-BE49-F238E27FC236}">
                <a16:creationId xmlns:a16="http://schemas.microsoft.com/office/drawing/2014/main" id="{7A69F42D-A585-5C4B-BDA0-7AD15428DCEF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Oval 32">
            <a:extLst>
              <a:ext uri="{FF2B5EF4-FFF2-40B4-BE49-F238E27FC236}">
                <a16:creationId xmlns:a16="http://schemas.microsoft.com/office/drawing/2014/main" id="{CC1AC813-CD13-C349-A853-BB9E6BF793F0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P">
            <a:extLst>
              <a:ext uri="{FF2B5EF4-FFF2-40B4-BE49-F238E27FC236}">
                <a16:creationId xmlns:a16="http://schemas.microsoft.com/office/drawing/2014/main" id="{C548ADC9-12D4-6845-8031-499835C12B02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0FB193F9-2B53-F047-AE1B-0C079274E85C}"/>
              </a:ext>
            </a:extLst>
          </p:cNvPr>
          <p:cNvSpPr txBox="1"/>
          <p:nvPr/>
        </p:nvSpPr>
        <p:spPr>
          <a:xfrm>
            <a:off x="8121062" y="2947844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35" name="P">
            <a:extLst>
              <a:ext uri="{FF2B5EF4-FFF2-40B4-BE49-F238E27FC236}">
                <a16:creationId xmlns:a16="http://schemas.microsoft.com/office/drawing/2014/main" id="{5ABB3C06-29F6-594A-BF06-ABC2CE62F127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4433319-0535-B948-B43C-DD4F99530ECA}"/>
              </a:ext>
            </a:extLst>
          </p:cNvPr>
          <p:cNvSpPr txBox="1">
            <a:spLocks/>
          </p:cNvSpPr>
          <p:nvPr/>
        </p:nvSpPr>
        <p:spPr bwMode="auto">
          <a:xfrm>
            <a:off x="331806" y="1549566"/>
            <a:ext cx="7103077" cy="483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b="0" kern="0" dirty="0"/>
              <a:t>Vents deliver </a:t>
            </a:r>
            <a:r>
              <a:rPr lang="en-US" sz="2800" b="0" u="sng" kern="0" dirty="0"/>
              <a:t>breaths.</a:t>
            </a:r>
            <a:r>
              <a:rPr lang="en-US" sz="2800" b="0" kern="0" dirty="0"/>
              <a:t> Breaths are put together to create “modes.”</a:t>
            </a:r>
          </a:p>
          <a:p>
            <a:pPr>
              <a:tabLst>
                <a:tab pos="2108200" algn="l"/>
              </a:tabLst>
            </a:pPr>
            <a:r>
              <a:rPr lang="en-US" sz="2800" b="1" kern="0" dirty="0"/>
              <a:t>They deliver</a:t>
            </a:r>
            <a:r>
              <a:rPr lang="en-US" sz="2800" b="0" kern="0" dirty="0"/>
              <a:t>: Flow</a:t>
            </a:r>
            <a:br>
              <a:rPr lang="en-US" sz="1800" b="0" kern="0" dirty="0"/>
            </a:br>
            <a:r>
              <a:rPr lang="en-US" sz="1800" b="0" kern="0" dirty="0"/>
              <a:t>	</a:t>
            </a:r>
            <a:r>
              <a:rPr lang="en-US" sz="2800" b="0" kern="0" dirty="0"/>
              <a:t>or </a:t>
            </a:r>
            <a:r>
              <a:rPr lang="en-US" sz="2800" b="0" u="sng" kern="0" dirty="0"/>
              <a:t>Pressure</a:t>
            </a:r>
            <a:endParaRPr lang="en-US" sz="1800" b="0" u="sng" kern="0" dirty="0"/>
          </a:p>
          <a:p>
            <a:r>
              <a:rPr lang="en-US" sz="2800" b="1" kern="0" dirty="0"/>
              <a:t>For a set</a:t>
            </a:r>
            <a:r>
              <a:rPr lang="en-US" sz="2800" b="0" kern="0" dirty="0"/>
              <a:t>: </a:t>
            </a:r>
            <a:r>
              <a:rPr lang="en-US" sz="2800" b="0" u="sng" kern="0" dirty="0"/>
              <a:t>Time</a:t>
            </a:r>
            <a:r>
              <a:rPr lang="en-US" sz="2800" b="0" kern="0" dirty="0"/>
              <a:t> </a:t>
            </a:r>
            <a:br>
              <a:rPr lang="en-US" sz="2800" b="0" kern="0" dirty="0"/>
            </a:br>
            <a:r>
              <a:rPr lang="en-US" sz="2800" b="0" kern="0" dirty="0"/>
              <a:t>		or Flow %</a:t>
            </a:r>
            <a:endParaRPr lang="en-US" sz="1800" b="0" kern="0" dirty="0"/>
          </a:p>
          <a:p>
            <a:r>
              <a:rPr lang="en-US" sz="2800" b="1" kern="0" dirty="0"/>
              <a:t>On top of</a:t>
            </a:r>
            <a:r>
              <a:rPr lang="en-US" sz="2800" b="0" kern="0" dirty="0"/>
              <a:t>: PEEP &amp; F</a:t>
            </a:r>
            <a:r>
              <a:rPr lang="en-US" sz="2800" b="0" kern="0" baseline="-25000" dirty="0"/>
              <a:t>I</a:t>
            </a:r>
            <a:r>
              <a:rPr lang="en-US" sz="2800" b="0" kern="0" dirty="0"/>
              <a:t>O</a:t>
            </a:r>
            <a:r>
              <a:rPr lang="en-US" sz="2800" b="0" kern="0" baseline="-25000" dirty="0"/>
              <a:t>2</a:t>
            </a:r>
          </a:p>
          <a:p>
            <a:r>
              <a:rPr lang="en-US" sz="2800" b="0" kern="0" dirty="0"/>
              <a:t>And are </a:t>
            </a:r>
            <a:r>
              <a:rPr lang="en-US" sz="2800" b="1" kern="0" dirty="0"/>
              <a:t>Synchronized</a:t>
            </a:r>
            <a:r>
              <a:rPr lang="en-US" sz="2800" b="0" kern="0" dirty="0"/>
              <a:t> via triggers:</a:t>
            </a:r>
            <a:br>
              <a:rPr lang="en-US" sz="2800" b="0" kern="0" dirty="0"/>
            </a:br>
            <a:r>
              <a:rPr lang="en-US" sz="2800" b="0" kern="0" dirty="0"/>
              <a:t>  To patient effort, </a:t>
            </a:r>
            <a:br>
              <a:rPr lang="en-US" sz="2800" b="0" kern="0" dirty="0"/>
            </a:br>
            <a:r>
              <a:rPr lang="en-US" sz="2800" b="0" kern="0" dirty="0"/>
              <a:t>	or not</a:t>
            </a:r>
            <a:endParaRPr lang="en-US" sz="2000" b="0" kern="0" dirty="0"/>
          </a:p>
        </p:txBody>
      </p:sp>
      <p:sp>
        <p:nvSpPr>
          <p:cNvPr id="37" name="TextBox 34">
            <a:extLst>
              <a:ext uri="{FF2B5EF4-FFF2-40B4-BE49-F238E27FC236}">
                <a16:creationId xmlns:a16="http://schemas.microsoft.com/office/drawing/2014/main" id="{3DD89F0D-5ECF-174D-BF91-95F5B700DBE2}"/>
              </a:ext>
            </a:extLst>
          </p:cNvPr>
          <p:cNvSpPr txBox="1"/>
          <p:nvPr/>
        </p:nvSpPr>
        <p:spPr>
          <a:xfrm>
            <a:off x="9009090" y="3066073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Insp. Time</a:t>
            </a:r>
            <a:endParaRPr dirty="0"/>
          </a:p>
        </p:txBody>
      </p:sp>
      <p:sp>
        <p:nvSpPr>
          <p:cNvPr id="41" name="TextBox 34">
            <a:extLst>
              <a:ext uri="{FF2B5EF4-FFF2-40B4-BE49-F238E27FC236}">
                <a16:creationId xmlns:a16="http://schemas.microsoft.com/office/drawing/2014/main" id="{51308BFD-0AAC-F347-9304-0BB4876539C3}"/>
              </a:ext>
            </a:extLst>
          </p:cNvPr>
          <p:cNvSpPr txBox="1"/>
          <p:nvPr/>
        </p:nvSpPr>
        <p:spPr>
          <a:xfrm>
            <a:off x="8879162" y="4282928"/>
            <a:ext cx="28513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42" name="TextBox 34">
            <a:extLst>
              <a:ext uri="{FF2B5EF4-FFF2-40B4-BE49-F238E27FC236}">
                <a16:creationId xmlns:a16="http://schemas.microsoft.com/office/drawing/2014/main" id="{9A501B13-6330-FB46-8D84-DBD639592B6E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33" name="Modes vs. breaths">
            <a:extLst>
              <a:ext uri="{FF2B5EF4-FFF2-40B4-BE49-F238E27FC236}">
                <a16:creationId xmlns:a16="http://schemas.microsoft.com/office/drawing/2014/main" id="{44A638CE-1249-3F40-8EE0-035A6F7A94FD}"/>
              </a:ext>
            </a:extLst>
          </p:cNvPr>
          <p:cNvSpPr txBox="1">
            <a:spLocks/>
          </p:cNvSpPr>
          <p:nvPr/>
        </p:nvSpPr>
        <p:spPr bwMode="auto">
          <a:xfrm>
            <a:off x="7648562" y="12477"/>
            <a:ext cx="3804158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b="0" i="1" kern="0" dirty="0">
                <a:solidFill>
                  <a:schemeClr val="bg1">
                    <a:lumMod val="85000"/>
                  </a:schemeClr>
                </a:solidFill>
              </a:rPr>
              <a:t>Repeating for emphasis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0791B4-5487-5545-AFFB-A61291B6E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9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1"/>
    </mc:Choice>
    <mc:Fallback xmlns="">
      <p:transition spd="slow" advTm="17501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34" grpId="0" animBg="1"/>
      <p:bldP spid="37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The Breaths - </a:t>
            </a:r>
            <a:r>
              <a:rPr lang="en-US" sz="3600" i="1" dirty="0"/>
              <a:t>Nomenclature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7103077" cy="483980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Vents deliver </a:t>
            </a:r>
            <a:r>
              <a:rPr lang="en-US" sz="2800" u="sng" dirty="0"/>
              <a:t>breaths.</a:t>
            </a:r>
            <a:r>
              <a:rPr lang="en-US" sz="2800" dirty="0"/>
              <a:t> Breaths are put together to create “modes.”</a:t>
            </a:r>
          </a:p>
          <a:p>
            <a:pPr>
              <a:tabLst>
                <a:tab pos="2108200" algn="l"/>
              </a:tabLst>
            </a:pPr>
            <a:r>
              <a:rPr lang="en-US" sz="2800" b="1" dirty="0"/>
              <a:t>They deliver</a:t>
            </a:r>
            <a:r>
              <a:rPr lang="en-US" sz="2800" dirty="0"/>
              <a:t>: Flow </a:t>
            </a:r>
            <a:r>
              <a:rPr lang="en-US" sz="1800" dirty="0"/>
              <a:t>(volume modes, not PRVC)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en-US" sz="2800" dirty="0"/>
              <a:t>or </a:t>
            </a:r>
            <a:r>
              <a:rPr lang="en-US" sz="2800" u="sng" dirty="0"/>
              <a:t>Pressure</a:t>
            </a:r>
            <a:r>
              <a:rPr lang="en-US" sz="2800" dirty="0"/>
              <a:t> </a:t>
            </a:r>
            <a:r>
              <a:rPr lang="en-US" sz="1800" dirty="0"/>
              <a:t>(pressure modes &amp; PRVC)</a:t>
            </a:r>
          </a:p>
          <a:p>
            <a:r>
              <a:rPr lang="en-US" sz="2800" b="1" dirty="0"/>
              <a:t>For a set</a:t>
            </a:r>
            <a:r>
              <a:rPr lang="en-US" sz="2800" dirty="0"/>
              <a:t>: </a:t>
            </a:r>
            <a:r>
              <a:rPr lang="en-US" sz="2800" u="sng" dirty="0"/>
              <a:t>Time</a:t>
            </a:r>
            <a:r>
              <a:rPr lang="en-US" sz="2800" dirty="0"/>
              <a:t> </a:t>
            </a:r>
            <a:r>
              <a:rPr lang="en-US" sz="1800" dirty="0"/>
              <a:t>(control modes)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		or Flow % </a:t>
            </a:r>
            <a:r>
              <a:rPr lang="en-US" sz="1800" dirty="0"/>
              <a:t>(support modes)</a:t>
            </a:r>
          </a:p>
          <a:p>
            <a:r>
              <a:rPr lang="en-US" sz="2800" b="1" dirty="0"/>
              <a:t>On top of</a:t>
            </a:r>
            <a:r>
              <a:rPr lang="en-US" sz="2800" dirty="0"/>
              <a:t>: PEEP &amp; F</a:t>
            </a:r>
            <a:r>
              <a:rPr lang="en-US" sz="2800" baseline="-25000" dirty="0"/>
              <a:t>I</a:t>
            </a:r>
            <a:r>
              <a:rPr lang="en-US" sz="2800" dirty="0"/>
              <a:t>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And are </a:t>
            </a:r>
            <a:r>
              <a:rPr lang="en-US" sz="2800" b="1" dirty="0"/>
              <a:t>Synchronized</a:t>
            </a:r>
            <a:r>
              <a:rPr lang="en-US" sz="2800" dirty="0"/>
              <a:t> via triggers:</a:t>
            </a:r>
            <a:br>
              <a:rPr lang="en-US" sz="2800" dirty="0"/>
            </a:br>
            <a:r>
              <a:rPr lang="en-US" sz="2800" dirty="0"/>
              <a:t>  To patient effort </a:t>
            </a:r>
            <a:r>
              <a:rPr lang="en-US" sz="2000" dirty="0"/>
              <a:t>(”assist control”)</a:t>
            </a:r>
            <a:r>
              <a:rPr lang="en-US" sz="2800" dirty="0"/>
              <a:t>, </a:t>
            </a:r>
            <a:br>
              <a:rPr lang="en-US" sz="2800" dirty="0"/>
            </a:br>
            <a:r>
              <a:rPr lang="en-US" sz="2800" dirty="0"/>
              <a:t>	or not </a:t>
            </a:r>
            <a:r>
              <a:rPr lang="en-US" sz="2000" dirty="0"/>
              <a:t>(“conventional”)</a:t>
            </a:r>
          </a:p>
        </p:txBody>
      </p:sp>
      <p:sp>
        <p:nvSpPr>
          <p:cNvPr id="230" name="Goal - 2.5 breaths = most modes"/>
          <p:cNvSpPr txBox="1"/>
          <p:nvPr/>
        </p:nvSpPr>
        <p:spPr>
          <a:xfrm>
            <a:off x="3323152" y="7367389"/>
            <a:ext cx="2302274" cy="24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Goal - 2.5 breaths = most modes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3B2753-F8C2-4444-8D34-35151F2BD93B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680E07-C930-4849-8972-45A061F8AA32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A3F7D43F-F4CB-A04E-9D05-4269A2535D8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9" name="Arrow">
            <a:extLst>
              <a:ext uri="{FF2B5EF4-FFF2-40B4-BE49-F238E27FC236}">
                <a16:creationId xmlns:a16="http://schemas.microsoft.com/office/drawing/2014/main" id="{BC3D5401-6845-4F42-ABB2-52CF3904414A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0" name="Arrow">
            <a:extLst>
              <a:ext uri="{FF2B5EF4-FFF2-40B4-BE49-F238E27FC236}">
                <a16:creationId xmlns:a16="http://schemas.microsoft.com/office/drawing/2014/main" id="{904191F5-DD12-A846-AE9F-2F553F5BA7F4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D9B55E37-5130-6E4F-902D-9FFACB280218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Connection Line">
            <a:extLst>
              <a:ext uri="{FF2B5EF4-FFF2-40B4-BE49-F238E27FC236}">
                <a16:creationId xmlns:a16="http://schemas.microsoft.com/office/drawing/2014/main" id="{4B136DCA-110F-D74D-9B66-1DAA320E46E2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A9BEC77D-5C0D-9746-BF76-367C9B7EE108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3E6A2CAC-A99B-6B4D-8DB8-0DB2D23F3D0A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9EAA92BA-8C5F-704C-BC11-B2E1672BA929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947D0D5F-CEB2-E34C-BB9A-379ECAC546D4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Connection Line">
            <a:extLst>
              <a:ext uri="{FF2B5EF4-FFF2-40B4-BE49-F238E27FC236}">
                <a16:creationId xmlns:a16="http://schemas.microsoft.com/office/drawing/2014/main" id="{E6D897BA-1E53-0842-AC71-BFB47B00746F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Oval 32">
            <a:extLst>
              <a:ext uri="{FF2B5EF4-FFF2-40B4-BE49-F238E27FC236}">
                <a16:creationId xmlns:a16="http://schemas.microsoft.com/office/drawing/2014/main" id="{68F45431-2402-054A-BBD6-7ADA90B7F528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P">
            <a:extLst>
              <a:ext uri="{FF2B5EF4-FFF2-40B4-BE49-F238E27FC236}">
                <a16:creationId xmlns:a16="http://schemas.microsoft.com/office/drawing/2014/main" id="{3B650DCF-A8F6-AD45-B33E-BF36F1C8C7CC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E5EF351A-B44E-6941-815E-40EA91B742C7}"/>
              </a:ext>
            </a:extLst>
          </p:cNvPr>
          <p:cNvSpPr txBox="1"/>
          <p:nvPr/>
        </p:nvSpPr>
        <p:spPr>
          <a:xfrm>
            <a:off x="8121062" y="2947844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51" name="P">
            <a:extLst>
              <a:ext uri="{FF2B5EF4-FFF2-40B4-BE49-F238E27FC236}">
                <a16:creationId xmlns:a16="http://schemas.microsoft.com/office/drawing/2014/main" id="{AD045490-1B06-8C48-A7C9-2DB3C85B1E25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B7F9FC52-3CD5-5841-922F-AA437B0B9D81}"/>
              </a:ext>
            </a:extLst>
          </p:cNvPr>
          <p:cNvSpPr txBox="1"/>
          <p:nvPr/>
        </p:nvSpPr>
        <p:spPr>
          <a:xfrm>
            <a:off x="9009090" y="3066073"/>
            <a:ext cx="12288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Insp. Time</a:t>
            </a:r>
            <a:endParaRPr dirty="0"/>
          </a:p>
        </p:txBody>
      </p:sp>
      <p:sp>
        <p:nvSpPr>
          <p:cNvPr id="53" name="TextBox 34">
            <a:extLst>
              <a:ext uri="{FF2B5EF4-FFF2-40B4-BE49-F238E27FC236}">
                <a16:creationId xmlns:a16="http://schemas.microsoft.com/office/drawing/2014/main" id="{DEDC6288-3065-244B-BE8B-466FA12463B1}"/>
              </a:ext>
            </a:extLst>
          </p:cNvPr>
          <p:cNvSpPr txBox="1"/>
          <p:nvPr/>
        </p:nvSpPr>
        <p:spPr>
          <a:xfrm>
            <a:off x="8879162" y="4282928"/>
            <a:ext cx="285131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Variable</a:t>
            </a:r>
            <a:endParaRPr dirty="0"/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id="{01F544A9-10CD-5B45-9EAF-695CD81048DF}"/>
              </a:ext>
            </a:extLst>
          </p:cNvPr>
          <p:cNvSpPr txBox="1"/>
          <p:nvPr/>
        </p:nvSpPr>
        <p:spPr>
          <a:xfrm>
            <a:off x="7104231" y="2285761"/>
            <a:ext cx="75098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Fixed</a:t>
            </a:r>
            <a:endParaRPr dirty="0"/>
          </a:p>
        </p:txBody>
      </p:sp>
      <p:sp>
        <p:nvSpPr>
          <p:cNvPr id="24" name="Modes vs. breaths">
            <a:extLst>
              <a:ext uri="{FF2B5EF4-FFF2-40B4-BE49-F238E27FC236}">
                <a16:creationId xmlns:a16="http://schemas.microsoft.com/office/drawing/2014/main" id="{92C44838-DE22-3247-9667-CAD23A0DB50C}"/>
              </a:ext>
            </a:extLst>
          </p:cNvPr>
          <p:cNvSpPr txBox="1">
            <a:spLocks/>
          </p:cNvSpPr>
          <p:nvPr/>
        </p:nvSpPr>
        <p:spPr bwMode="auto">
          <a:xfrm>
            <a:off x="7648562" y="12477"/>
            <a:ext cx="3804158" cy="52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b="0" i="1" kern="0" dirty="0">
                <a:solidFill>
                  <a:schemeClr val="bg1">
                    <a:lumMod val="85000"/>
                  </a:schemeClr>
                </a:solidFill>
              </a:rPr>
              <a:t>Repeating for emphasis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4A3757-F389-D34E-ADF0-D2E6282E3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28"/>
    </mc:Choice>
    <mc:Fallback xmlns="">
      <p:transition spd="slow" advTm="39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odes vs. breath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pPr algn="l"/>
            <a:r>
              <a:rPr lang="en-US" dirty="0"/>
              <a:t>Principles of Physics:	V=IR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83CCC-B8F8-4840-ACDF-778DD566D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1806" y="1549566"/>
            <a:ext cx="6532327" cy="483980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V = 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i="1" dirty="0"/>
              <a:t>V = Pressure gradient</a:t>
            </a:r>
            <a:br>
              <a:rPr lang="en-US" sz="2800" i="1" dirty="0"/>
            </a:br>
            <a:r>
              <a:rPr lang="en-US" sz="2800" i="1" dirty="0"/>
              <a:t>I = Flow (L / second) = thus, volume</a:t>
            </a:r>
            <a:br>
              <a:rPr lang="en-US" sz="2800" i="1" dirty="0"/>
            </a:br>
            <a:r>
              <a:rPr lang="en-US" sz="2800" i="1" dirty="0"/>
              <a:t>R = Resistance</a:t>
            </a:r>
            <a:br>
              <a:rPr lang="en-US" sz="2800" i="1" dirty="0"/>
            </a:br>
            <a:r>
              <a:rPr lang="en-US" sz="2800" i="1" dirty="0"/>
              <a:t>  (the opposite of compliance)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Note that </a:t>
            </a:r>
            <a:r>
              <a:rPr lang="en-US" sz="2800" b="1" i="1" dirty="0"/>
              <a:t>Resistance</a:t>
            </a:r>
            <a:r>
              <a:rPr lang="en-US" sz="2800" dirty="0"/>
              <a:t> includes both the circuit (tubing, ETT), and the patient (airway, lungs, chest wall </a:t>
            </a:r>
            <a:r>
              <a:rPr lang="en-US" sz="2800" b="1" i="1" dirty="0"/>
              <a:t>and WOB/Effort</a:t>
            </a:r>
            <a:r>
              <a:rPr lang="en-US" sz="2800" dirty="0"/>
              <a:t>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3B2753-F8C2-4444-8D34-35151F2BD93B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680E07-C930-4849-8972-45A061F8AA32}"/>
              </a:ext>
            </a:extLst>
          </p:cNvPr>
          <p:cNvSpPr/>
          <p:nvPr/>
        </p:nvSpPr>
        <p:spPr bwMode="auto">
          <a:xfrm>
            <a:off x="8820057" y="5854301"/>
            <a:ext cx="3371943" cy="7908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">
            <a:extLst>
              <a:ext uri="{FF2B5EF4-FFF2-40B4-BE49-F238E27FC236}">
                <a16:creationId xmlns:a16="http://schemas.microsoft.com/office/drawing/2014/main" id="{A3F7D43F-F4CB-A04E-9D05-4269A2535D88}"/>
              </a:ext>
            </a:extLst>
          </p:cNvPr>
          <p:cNvSpPr/>
          <p:nvPr/>
        </p:nvSpPr>
        <p:spPr>
          <a:xfrm>
            <a:off x="7047189" y="1403348"/>
            <a:ext cx="4424000" cy="4986022"/>
          </a:xfrm>
          <a:prstGeom prst="rect">
            <a:avLst/>
          </a:prstGeom>
          <a:solidFill>
            <a:srgbClr val="F2F2F2"/>
          </a:solidFill>
          <a:ln w="8890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629D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9" name="Arrow">
            <a:extLst>
              <a:ext uri="{FF2B5EF4-FFF2-40B4-BE49-F238E27FC236}">
                <a16:creationId xmlns:a16="http://schemas.microsoft.com/office/drawing/2014/main" id="{BC3D5401-6845-4F42-ABB2-52CF3904414A}"/>
              </a:ext>
            </a:extLst>
          </p:cNvPr>
          <p:cNvSpPr/>
          <p:nvPr/>
        </p:nvSpPr>
        <p:spPr>
          <a:xfrm>
            <a:off x="7955833" y="2832783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0" name="Arrow">
            <a:extLst>
              <a:ext uri="{FF2B5EF4-FFF2-40B4-BE49-F238E27FC236}">
                <a16:creationId xmlns:a16="http://schemas.microsoft.com/office/drawing/2014/main" id="{904191F5-DD12-A846-AE9F-2F553F5BA7F4}"/>
              </a:ext>
            </a:extLst>
          </p:cNvPr>
          <p:cNvSpPr/>
          <p:nvPr/>
        </p:nvSpPr>
        <p:spPr>
          <a:xfrm>
            <a:off x="7955833" y="4904471"/>
            <a:ext cx="3422373" cy="231057"/>
          </a:xfrm>
          <a:prstGeom prst="rightArrow">
            <a:avLst>
              <a:gd name="adj1" fmla="val 32000"/>
              <a:gd name="adj2" fmla="val 247343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>
              <a:defRPr sz="1600" cap="all" spc="384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D9B55E37-5130-6E4F-902D-9FFACB280218}"/>
              </a:ext>
            </a:extLst>
          </p:cNvPr>
          <p:cNvSpPr/>
          <p:nvPr/>
        </p:nvSpPr>
        <p:spPr>
          <a:xfrm flipV="1">
            <a:off x="7963175" y="1472898"/>
            <a:ext cx="1" cy="4807575"/>
          </a:xfrm>
          <a:prstGeom prst="line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Connection Line">
            <a:extLst>
              <a:ext uri="{FF2B5EF4-FFF2-40B4-BE49-F238E27FC236}">
                <a16:creationId xmlns:a16="http://schemas.microsoft.com/office/drawing/2014/main" id="{4B136DCA-110F-D74D-9B66-1DAA320E46E2}"/>
              </a:ext>
            </a:extLst>
          </p:cNvPr>
          <p:cNvSpPr/>
          <p:nvPr/>
        </p:nvSpPr>
        <p:spPr>
          <a:xfrm>
            <a:off x="8303892" y="2024285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Line">
            <a:extLst>
              <a:ext uri="{FF2B5EF4-FFF2-40B4-BE49-F238E27FC236}">
                <a16:creationId xmlns:a16="http://schemas.microsoft.com/office/drawing/2014/main" id="{A9BEC77D-5C0D-9746-BF76-367C9B7EE108}"/>
              </a:ext>
            </a:extLst>
          </p:cNvPr>
          <p:cNvSpPr/>
          <p:nvPr/>
        </p:nvSpPr>
        <p:spPr>
          <a:xfrm flipV="1">
            <a:off x="9194250" y="2023942"/>
            <a:ext cx="2" cy="892970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3E6A2CAC-A99B-6B4D-8DB8-0DB2D23F3D0A}"/>
              </a:ext>
            </a:extLst>
          </p:cNvPr>
          <p:cNvSpPr/>
          <p:nvPr/>
        </p:nvSpPr>
        <p:spPr>
          <a:xfrm flipV="1">
            <a:off x="9194251" y="4827863"/>
            <a:ext cx="2" cy="1079735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Line">
            <a:extLst>
              <a:ext uri="{FF2B5EF4-FFF2-40B4-BE49-F238E27FC236}">
                <a16:creationId xmlns:a16="http://schemas.microsoft.com/office/drawing/2014/main" id="{9EAA92BA-8C5F-704C-BC11-B2E1672BA929}"/>
              </a:ext>
            </a:extLst>
          </p:cNvPr>
          <p:cNvSpPr/>
          <p:nvPr/>
        </p:nvSpPr>
        <p:spPr>
          <a:xfrm flipH="1" flipV="1">
            <a:off x="8305818" y="4300189"/>
            <a:ext cx="888435" cy="536607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Line">
            <a:extLst>
              <a:ext uri="{FF2B5EF4-FFF2-40B4-BE49-F238E27FC236}">
                <a16:creationId xmlns:a16="http://schemas.microsoft.com/office/drawing/2014/main" id="{947D0D5F-CEB2-E34C-BB9A-379ECAC546D4}"/>
              </a:ext>
            </a:extLst>
          </p:cNvPr>
          <p:cNvSpPr/>
          <p:nvPr/>
        </p:nvSpPr>
        <p:spPr>
          <a:xfrm flipV="1">
            <a:off x="8303897" y="4269345"/>
            <a:ext cx="2" cy="763042"/>
          </a:xfrm>
          <a:prstGeom prst="line">
            <a:avLst/>
          </a:pr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Connection Line">
            <a:extLst>
              <a:ext uri="{FF2B5EF4-FFF2-40B4-BE49-F238E27FC236}">
                <a16:creationId xmlns:a16="http://schemas.microsoft.com/office/drawing/2014/main" id="{E6D897BA-1E53-0842-AC71-BFB47B00746F}"/>
              </a:ext>
            </a:extLst>
          </p:cNvPr>
          <p:cNvSpPr/>
          <p:nvPr/>
        </p:nvSpPr>
        <p:spPr>
          <a:xfrm>
            <a:off x="9220876" y="4990761"/>
            <a:ext cx="900401" cy="90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9" h="20419" extrusionOk="0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ln w="57150">
            <a:solidFill>
              <a:srgbClr val="C02A1E"/>
            </a:solidFill>
            <a:miter lim="400000"/>
          </a:ln>
        </p:spPr>
        <p:txBody>
          <a:bodyPr lIns="45719" rIns="45719"/>
          <a:lstStyle/>
          <a:p>
            <a:pPr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Oval 32">
            <a:extLst>
              <a:ext uri="{FF2B5EF4-FFF2-40B4-BE49-F238E27FC236}">
                <a16:creationId xmlns:a16="http://schemas.microsoft.com/office/drawing/2014/main" id="{68F45431-2402-054A-BBD6-7ADA90B7F528}"/>
              </a:ext>
            </a:extLst>
          </p:cNvPr>
          <p:cNvSpPr/>
          <p:nvPr/>
        </p:nvSpPr>
        <p:spPr>
          <a:xfrm>
            <a:off x="7288423" y="2658596"/>
            <a:ext cx="598367" cy="579429"/>
          </a:xfrm>
          <a:prstGeom prst="ellipse">
            <a:avLst/>
          </a:prstGeom>
          <a:ln w="57150" cap="rnd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" name="P">
            <a:extLst>
              <a:ext uri="{FF2B5EF4-FFF2-40B4-BE49-F238E27FC236}">
                <a16:creationId xmlns:a16="http://schemas.microsoft.com/office/drawing/2014/main" id="{3B650DCF-A8F6-AD45-B33E-BF36F1C8C7CC}"/>
              </a:ext>
            </a:extLst>
          </p:cNvPr>
          <p:cNvSpPr txBox="1"/>
          <p:nvPr/>
        </p:nvSpPr>
        <p:spPr>
          <a:xfrm>
            <a:off x="7442824" y="4787117"/>
            <a:ext cx="432035" cy="49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dirty="0"/>
              <a:t>F</a:t>
            </a:r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E5EF351A-B44E-6941-815E-40EA91B742C7}"/>
              </a:ext>
            </a:extLst>
          </p:cNvPr>
          <p:cNvSpPr txBox="1"/>
          <p:nvPr/>
        </p:nvSpPr>
        <p:spPr>
          <a:xfrm>
            <a:off x="8121062" y="2947844"/>
            <a:ext cx="75916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i="1"/>
            </a:lvl1pPr>
          </a:lstStyle>
          <a:p>
            <a:r>
              <a:rPr dirty="0"/>
              <a:t>PEEP</a:t>
            </a:r>
          </a:p>
        </p:txBody>
      </p:sp>
      <p:sp>
        <p:nvSpPr>
          <p:cNvPr id="51" name="P">
            <a:extLst>
              <a:ext uri="{FF2B5EF4-FFF2-40B4-BE49-F238E27FC236}">
                <a16:creationId xmlns:a16="http://schemas.microsoft.com/office/drawing/2014/main" id="{AD045490-1B06-8C48-A7C9-2DB3C85B1E25}"/>
              </a:ext>
            </a:extLst>
          </p:cNvPr>
          <p:cNvSpPr txBox="1"/>
          <p:nvPr/>
        </p:nvSpPr>
        <p:spPr>
          <a:xfrm>
            <a:off x="7445681" y="2773073"/>
            <a:ext cx="43203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>
              <a:defRPr sz="2400" cap="all" spc="479">
                <a:solidFill>
                  <a:srgbClr val="763C78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/>
              <a:t>P</a:t>
            </a:r>
            <a:endParaRPr dirty="0"/>
          </a:p>
        </p:txBody>
      </p:sp>
      <p:sp>
        <p:nvSpPr>
          <p:cNvPr id="53" name="TextBox 34">
            <a:extLst>
              <a:ext uri="{FF2B5EF4-FFF2-40B4-BE49-F238E27FC236}">
                <a16:creationId xmlns:a16="http://schemas.microsoft.com/office/drawing/2014/main" id="{DEDC6288-3065-244B-BE8B-466FA12463B1}"/>
              </a:ext>
            </a:extLst>
          </p:cNvPr>
          <p:cNvSpPr txBox="1"/>
          <p:nvPr/>
        </p:nvSpPr>
        <p:spPr>
          <a:xfrm>
            <a:off x="8987966" y="3782063"/>
            <a:ext cx="226662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i="1"/>
            </a:lvl1pPr>
          </a:lstStyle>
          <a:p>
            <a:r>
              <a:rPr lang="en-US" dirty="0"/>
              <a:t>Flow (L/s) * Time (s) </a:t>
            </a:r>
            <a:br>
              <a:rPr lang="en-US" dirty="0"/>
            </a:br>
            <a:r>
              <a:rPr lang="en-US" dirty="0"/>
              <a:t>    = Volume</a:t>
            </a:r>
            <a:endParaRPr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E2C9B4-B1B4-6743-9329-F909B3B13A9A}"/>
              </a:ext>
            </a:extLst>
          </p:cNvPr>
          <p:cNvCxnSpPr>
            <a:cxnSpLocks/>
          </p:cNvCxnSpPr>
          <p:nvPr/>
        </p:nvCxnSpPr>
        <p:spPr bwMode="auto">
          <a:xfrm flipH="1">
            <a:off x="8662086" y="4276797"/>
            <a:ext cx="432488" cy="510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D8D3CD-8E1C-FC43-AF1D-2E58F744B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59"/>
    </mc:Choice>
    <mc:Fallback xmlns="">
      <p:transition spd="slow" advTm="109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7|7.6|3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39.8|21.1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0.1|4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9|0.6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4|4.5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.2|12.2|9|4.5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9.6|41.6|18.5"/>
</p:tagLst>
</file>

<file path=ppt/theme/theme1.xml><?xml version="1.0" encoding="utf-8"?>
<a:theme xmlns:a="http://schemas.openxmlformats.org/drawingml/2006/main" name="Red Header">
  <a:themeElements>
    <a:clrScheme name="">
      <a:dk1>
        <a:srgbClr val="000000"/>
      </a:dk1>
      <a:lt1>
        <a:srgbClr val="FFFFFF"/>
      </a:lt1>
      <a:dk2>
        <a:srgbClr val="FFFFFF"/>
      </a:dk2>
      <a:lt2>
        <a:srgbClr val="FF0000"/>
      </a:lt2>
      <a:accent1>
        <a:srgbClr val="FFCC00"/>
      </a:accent1>
      <a:accent2>
        <a:srgbClr val="FF0066"/>
      </a:accent2>
      <a:accent3>
        <a:srgbClr val="FFFFFF"/>
      </a:accent3>
      <a:accent4>
        <a:srgbClr val="000000"/>
      </a:accent4>
      <a:accent5>
        <a:srgbClr val="FFE2AA"/>
      </a:accent5>
      <a:accent6>
        <a:srgbClr val="E7005C"/>
      </a:accent6>
      <a:hlink>
        <a:srgbClr val="000000"/>
      </a:hlink>
      <a:folHlink>
        <a:srgbClr val="FF7C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FFFF"/>
        </a:dk1>
        <a:lt1>
          <a:srgbClr val="FFFFFF"/>
        </a:lt1>
        <a:dk2>
          <a:srgbClr val="FFFFFF"/>
        </a:dk2>
        <a:lt2>
          <a:srgbClr val="FF0000"/>
        </a:lt2>
        <a:accent1>
          <a:srgbClr val="FFCC00"/>
        </a:accent1>
        <a:accent2>
          <a:srgbClr val="CC3300"/>
        </a:accent2>
        <a:accent3>
          <a:srgbClr val="FFFFFF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FFFFFF"/>
        </a:dk2>
        <a:lt2>
          <a:srgbClr val="FF0000"/>
        </a:lt2>
        <a:accent1>
          <a:srgbClr val="FFCC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FFFFFF"/>
        </a:dk2>
        <a:lt2>
          <a:srgbClr val="FF0000"/>
        </a:lt2>
        <a:accent1>
          <a:srgbClr val="FFCC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0000"/>
        </a:accent6>
        <a:hlink>
          <a:srgbClr val="FF66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FFFFFF"/>
        </a:dk2>
        <a:lt2>
          <a:srgbClr val="FF0000"/>
        </a:lt2>
        <a:accent1>
          <a:srgbClr val="FFCC00"/>
        </a:accent1>
        <a:accent2>
          <a:srgbClr val="FF0066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005C"/>
        </a:accent6>
        <a:hlink>
          <a:srgbClr val="FF66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 Micah Wide Template" id="{D6B00E13-C645-EC4B-B2F0-73A4529383A6}" vid="{C3914316-D8C7-B64D-8FC5-252EEF564D2E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0000FF"/>
      </a:hlink>
      <a:folHlink>
        <a:srgbClr val="FF00FF"/>
      </a:folHlink>
    </a:clrScheme>
    <a:fontScheme name="Celestia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rnd">
          <a:solidFill>
            <a:schemeClr val="accent1"/>
          </a:solidFill>
          <a:prstDash val="solid"/>
          <a:round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rnd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UW Micah Wide Template</Template>
  <TotalTime>843</TotalTime>
  <Words>1277</Words>
  <Application>Microsoft Office PowerPoint</Application>
  <PresentationFormat>Widescreen</PresentationFormat>
  <Paragraphs>329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 Medium</vt:lpstr>
      <vt:lpstr>Calibri</vt:lpstr>
      <vt:lpstr>Calibri Light</vt:lpstr>
      <vt:lpstr>Red Header</vt:lpstr>
      <vt:lpstr>Mechanical ventilation:  Thinking simple</vt:lpstr>
      <vt:lpstr>How does a Ventilator ”Think”?</vt:lpstr>
      <vt:lpstr>The Breaths</vt:lpstr>
      <vt:lpstr>The Breaths</vt:lpstr>
      <vt:lpstr>The Breaths - Nomenclature</vt:lpstr>
      <vt:lpstr>The Breaths</vt:lpstr>
      <vt:lpstr>The Breaths</vt:lpstr>
      <vt:lpstr>The Breaths - Nomenclature</vt:lpstr>
      <vt:lpstr>Principles of Physics: V=IR</vt:lpstr>
      <vt:lpstr>Roadmap</vt:lpstr>
      <vt:lpstr>Pressure Breath</vt:lpstr>
      <vt:lpstr>Pressure Control Breath</vt:lpstr>
      <vt:lpstr>Inspiratory Time Errors: Itime Set Too Long</vt:lpstr>
      <vt:lpstr>Inspiratory Time Errors: Itime Set Too Short</vt:lpstr>
      <vt:lpstr>Adjusting Tidal Volume with Pressure Breaths</vt:lpstr>
      <vt:lpstr>Pressure Support Breath</vt:lpstr>
      <vt:lpstr>Pressure Support Breath</vt:lpstr>
      <vt:lpstr>Flow Breaths</vt:lpstr>
      <vt:lpstr>PowerPoint Presentation</vt:lpstr>
      <vt:lpstr>PowerPoint Presentation</vt:lpstr>
      <vt:lpstr>PowerPoint Presentation</vt:lpstr>
      <vt:lpstr>PowerPoint Presentation</vt:lpstr>
      <vt:lpstr>Adjusting Pressure with Flow Breaths</vt:lpstr>
      <vt:lpstr>PowerPoint Presentation</vt:lpstr>
      <vt:lpstr>Airway Leak – What mode would you pick?</vt:lpstr>
      <vt:lpstr>Roadmap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ventilation: Thinking simple</dc:title>
  <dc:creator>Christine Eme</dc:creator>
  <cp:lastModifiedBy>Christine Eme</cp:lastModifiedBy>
  <cp:revision>377</cp:revision>
  <dcterms:modified xsi:type="dcterms:W3CDTF">2020-05-03T15:01:43Z</dcterms:modified>
</cp:coreProperties>
</file>