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D3A8-AF74-7543-BCCB-9EFF95F677E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F000-11EB-2842-873A-24BCEA5146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Review</a:t>
            </a:r>
            <a:r>
              <a:rPr lang="en-US" baseline="0" dirty="0"/>
              <a:t> of references of manuscripts</a:t>
            </a:r>
          </a:p>
          <a:p>
            <a:pPr>
              <a:buFontTx/>
              <a:buChar char="-"/>
            </a:pPr>
            <a:r>
              <a:rPr lang="en-US" baseline="0" dirty="0"/>
              <a:t>Seminal/high-impact/highly-cited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 Reference</a:t>
            </a:r>
            <a:r>
              <a:rPr lang="en-US" baseline="0" dirty="0"/>
              <a:t> manager and cloud drive keeping track of everything and helping with 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 Reference</a:t>
            </a:r>
            <a:r>
              <a:rPr lang="en-US" baseline="0" dirty="0"/>
              <a:t> manager and cloud drive keeping track of everything and helping with 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East</a:t>
            </a:r>
            <a:r>
              <a:rPr lang="en-US" baseline="0" dirty="0"/>
              <a:t> Task Force leaders and librarians have Excel templates you can use so you don’t have to create your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 Reference</a:t>
            </a:r>
            <a:r>
              <a:rPr lang="en-US" baseline="0" dirty="0"/>
              <a:t> manager and cloud drive keeping track of everything and helping with 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Review</a:t>
            </a:r>
            <a:r>
              <a:rPr lang="en-US" baseline="0" dirty="0"/>
              <a:t> of references of manuscripts</a:t>
            </a:r>
          </a:p>
          <a:p>
            <a:pPr>
              <a:buFontTx/>
              <a:buChar char="-"/>
            </a:pPr>
            <a:r>
              <a:rPr lang="en-US" baseline="0" dirty="0"/>
              <a:t>Seminal/high-impact/highly-cited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 Reference</a:t>
            </a:r>
            <a:r>
              <a:rPr lang="en-US" baseline="0" dirty="0"/>
              <a:t> manager and cloud drive keeping track of everything and helping with 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 Reference</a:t>
            </a:r>
            <a:r>
              <a:rPr lang="en-US" baseline="0" dirty="0"/>
              <a:t> manager and cloud drive keeping track of everything and helping with 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F000-11EB-2842-873A-24BCEA5146F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06CA-A526-A941-9658-752B6A81B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59B7B-3AC6-EC40-8BFF-6374C1A9C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7FB2-618B-FA40-9F6E-685302BE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237C-6037-C645-A168-0592D2CC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C55B-914C-B74D-AA48-268382C7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155D-1685-0442-A322-9D990968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68E42-944D-DE48-965B-3265A85CA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EB5BD-E3DD-8547-97C6-90EACB99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DDDB-C3A8-BB42-917A-E98E14F1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CFF8-FD8C-EB4A-840C-33EE0EAE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A1BAB-1D05-A948-9B6A-3607BD0A5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3CB6-0C7E-6D4B-BF58-C687A8C0E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7231-924F-6C48-8F77-8D569D4C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DD771-2FC3-1A47-AEE2-130AC747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5BEEA-BD35-C841-87AF-B808F40A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A5BC-E454-CD4D-A997-77055373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A67F8-1330-4148-B74C-7B4D1022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CE66-4AF5-BC40-9069-B84626CC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73D87-9AD8-2744-AB5F-D2AC226E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1F36C-DC01-3E43-997A-EA0E0E21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1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8FF6-A3B5-7143-9032-66C1C469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A7F3A-6EF1-4148-BDC1-55B12C7B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E4BDD-B8C0-5049-81E1-4487FF09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B64D-503D-674D-A070-D75EE333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18FC-6831-374E-A449-58F7C6A4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B348-51F7-E849-85FD-F98B744D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773CD-30B8-6A49-8D68-85CB9C74A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2CF26-4208-AA4A-93F1-B448358B5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348C9-B5C3-E34C-A7EB-F5E51D17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D839D-C19C-994E-ACCF-B3C9E221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88BB-8829-FF4C-93B9-809F0A0A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95E7-FC1A-9249-9171-F99651E7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74330-63BC-024E-8BA0-79C82A337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EE228-C3BA-C742-8ECB-6EFF1B159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9606C-2F1B-E84F-B6AE-F4976BA4F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ADE37-55A2-8A46-9EDF-58E954E10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9C8A0-B14E-6E45-ADF9-A8317739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7CF94-CC63-E94C-A250-86449F53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A9A9D-DB4C-8141-856C-E69C9B2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2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7F40-7824-754D-A1EB-8F7CFD0B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0BFF7-F71D-DD49-88D2-90622A70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416DB-4663-1A44-99F5-D8C3BDED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FE37-C84D-074D-8ED4-88442F2A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5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6430B-53D1-7945-9E84-99E04AF2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4317A-480B-9A40-B1DC-EBA3570F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DEFAE-8209-0D41-B5EF-CC360624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F650-EAC6-6A41-ADDB-8BBFE005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A260F-BC72-8D42-AA59-AA430F22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8F3A1-DC1A-1244-A388-6D957F102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9B6E4-5D10-254F-A0E8-4675482E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78726-C4D7-A44F-A1DC-1C630AD7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933C3-BD18-C54C-91B2-E5CE4B02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C981-2667-2847-A5BE-A3AFA07C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1DBE2-7038-844A-8D10-C8B784921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1556B-0F58-8E42-83D5-98F48DBFC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CA786-B441-454C-8DD2-C8427996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EFC69-2449-7942-80C5-CD7BA957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0E353-F564-054E-8E9C-7DA47B8A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12FEA-9B85-9A49-B093-1DBEC875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EFF3-934E-C14D-8BD8-A146C153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16A38-A4CD-A44F-8C36-D48999D70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B2EBC-2CC8-CE44-9C74-3EF1FD1AE6DB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16C5-9E4D-884A-A051-F5AC24F15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D098-0411-3A42-8190-DED31EB8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17F8-DC06-F54B-B221-2F5BDA30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videnc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E89E-C38F-2846-9F0F-AF6FF1A4A4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EAST GRADE course 2019</a:t>
            </a:r>
            <a:br>
              <a:rPr lang="en-US" sz="4800" dirty="0"/>
            </a:br>
            <a:r>
              <a:rPr lang="en-US" sz="4800" dirty="0"/>
              <a:t>Literature Search, Review and Abstraction/Quality of Evidence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8768C-B574-AC4A-8643-5ED1E9071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Zachary Bauman</a:t>
            </a:r>
            <a:r>
              <a:rPr lang="en-US"/>
              <a:t>, DO, </a:t>
            </a:r>
            <a:r>
              <a:rPr lang="en-US" dirty="0"/>
              <a:t>MHA, FACOS, FACS</a:t>
            </a:r>
          </a:p>
          <a:p>
            <a:r>
              <a:rPr lang="en-US" dirty="0" err="1"/>
              <a:t>Rishsi</a:t>
            </a:r>
            <a:r>
              <a:rPr lang="en-US" dirty="0"/>
              <a:t> Rattan, MD, FACS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37B7F-DCF2-CC44-BB01-77BADBDE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8" y="263044"/>
            <a:ext cx="1208150" cy="17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2DC9-FB27-674F-A339-6B7BEE28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0510A1-1A0A-2348-9730-CA6281B7C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05564"/>
              </p:ext>
            </p:extLst>
          </p:nvPr>
        </p:nvGraphicFramePr>
        <p:xfrm>
          <a:off x="313038" y="852616"/>
          <a:ext cx="11722443" cy="5474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875">
                  <a:extLst>
                    <a:ext uri="{9D8B030D-6E8A-4147-A177-3AD203B41FA5}">
                      <a16:colId xmlns:a16="http://schemas.microsoft.com/office/drawing/2014/main" val="1197188939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393406959"/>
                    </a:ext>
                  </a:extLst>
                </a:gridCol>
                <a:gridCol w="1791729">
                  <a:extLst>
                    <a:ext uri="{9D8B030D-6E8A-4147-A177-3AD203B41FA5}">
                      <a16:colId xmlns:a16="http://schemas.microsoft.com/office/drawing/2014/main" val="3091139452"/>
                    </a:ext>
                  </a:extLst>
                </a:gridCol>
                <a:gridCol w="1717590">
                  <a:extLst>
                    <a:ext uri="{9D8B030D-6E8A-4147-A177-3AD203B41FA5}">
                      <a16:colId xmlns:a16="http://schemas.microsoft.com/office/drawing/2014/main" val="3255879787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836822373"/>
                    </a:ext>
                  </a:extLst>
                </a:gridCol>
                <a:gridCol w="1742302">
                  <a:extLst>
                    <a:ext uri="{9D8B030D-6E8A-4147-A177-3AD203B41FA5}">
                      <a16:colId xmlns:a16="http://schemas.microsoft.com/office/drawing/2014/main" val="2555059332"/>
                    </a:ext>
                  </a:extLst>
                </a:gridCol>
                <a:gridCol w="1046206">
                  <a:extLst>
                    <a:ext uri="{9D8B030D-6E8A-4147-A177-3AD203B41FA5}">
                      <a16:colId xmlns:a16="http://schemas.microsoft.com/office/drawing/2014/main" val="3597831921"/>
                    </a:ext>
                  </a:extLst>
                </a:gridCol>
              </a:tblGrid>
              <a:tr h="3109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Intervention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Sample Size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Intervention– Number with  Outcome 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Intervention– Number without Outcome 1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Comparison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Sample Size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Comparison-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Number with  Outcome 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Comparison– Number without  Outcome 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p-value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5585552"/>
                  </a:ext>
                </a:extLst>
              </a:tr>
              <a:tr h="793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4397654"/>
                  </a:ext>
                </a:extLst>
              </a:tr>
              <a:tr h="793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8824683"/>
                  </a:ext>
                </a:extLst>
              </a:tr>
              <a:tr h="7773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20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5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2D-397D-1743-B463-A331952C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515"/>
            <a:ext cx="10515600" cy="4351338"/>
          </a:xfrm>
        </p:spPr>
        <p:txBody>
          <a:bodyPr/>
          <a:lstStyle/>
          <a:p>
            <a:pPr lvl="1">
              <a:buNone/>
            </a:pPr>
            <a:r>
              <a:rPr lang="en-US" sz="3200" b="1" dirty="0"/>
              <a:t>Title:  </a:t>
            </a:r>
            <a:r>
              <a:rPr lang="en-US" sz="3200" b="1" dirty="0" err="1"/>
              <a:t>Preperitoneal</a:t>
            </a:r>
            <a:r>
              <a:rPr lang="en-US" sz="3200" b="1" dirty="0"/>
              <a:t> Packing for Pelvic Fracture Hemorrhage </a:t>
            </a:r>
          </a:p>
          <a:p>
            <a:pPr lvl="1">
              <a:buNone/>
            </a:pPr>
            <a:endParaRPr lang="en-US" sz="2800" b="1" dirty="0"/>
          </a:p>
          <a:p>
            <a:pPr lvl="1">
              <a:buNone/>
            </a:pPr>
            <a:endParaRPr lang="en-US" sz="2800" b="1" dirty="0"/>
          </a:p>
          <a:p>
            <a:pPr lvl="1">
              <a:buNone/>
            </a:pPr>
            <a:r>
              <a:rPr lang="en-US" sz="2800" dirty="0"/>
              <a:t>PICO 1:</a:t>
            </a:r>
          </a:p>
          <a:p>
            <a:pPr lvl="1">
              <a:buNone/>
            </a:pPr>
            <a:r>
              <a:rPr lang="en-US" sz="2800" dirty="0"/>
              <a:t>In blunt trauma patients who are unstable due to their pelvic fractures (pelvic binder is on), should initial </a:t>
            </a:r>
            <a:r>
              <a:rPr lang="en-US" sz="2800" dirty="0" err="1"/>
              <a:t>preperitoneal</a:t>
            </a:r>
            <a:r>
              <a:rPr lang="en-US" sz="2800" dirty="0"/>
              <a:t> packing vs. initial angiography be performed to decrease transfusion requirements and mortality?  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Screen Shot 2018-12-23 at 10.42.19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93" b="-293"/>
          <a:stretch>
            <a:fillRect/>
          </a:stretch>
        </p:blipFill>
        <p:spPr>
          <a:xfrm>
            <a:off x="838200" y="1398774"/>
            <a:ext cx="10515600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Screen Shot 2018-12-23 at 10.47.54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829" r="-16829"/>
          <a:stretch>
            <a:fillRect/>
          </a:stretch>
        </p:blipFill>
        <p:spPr>
          <a:xfrm>
            <a:off x="838200" y="1393421"/>
            <a:ext cx="10515600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9247" y="5246956"/>
            <a:ext cx="3830657" cy="3832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9904" y="1393421"/>
            <a:ext cx="2404569" cy="2972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12-23 at 10.57.50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5725" b="-45725"/>
          <a:stretch>
            <a:fillRect/>
          </a:stretch>
        </p:blipFill>
        <p:spPr>
          <a:xfrm>
            <a:off x="72863" y="-995301"/>
            <a:ext cx="11986112" cy="4959834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86" y="1634468"/>
            <a:ext cx="11894589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Screen Shot 2018-12-23 at 11.28.4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52" y="3265947"/>
            <a:ext cx="11950123" cy="2364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0426" y="4528622"/>
            <a:ext cx="146772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Screen Shot 2018-12-23 at 10.47.54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829" r="-16829"/>
          <a:stretch>
            <a:fillRect/>
          </a:stretch>
        </p:blipFill>
        <p:spPr>
          <a:xfrm>
            <a:off x="838200" y="1393421"/>
            <a:ext cx="10515600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1540" y="4757656"/>
            <a:ext cx="3830657" cy="8725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12-23 at 10.57.50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5725" b="-45725"/>
          <a:stretch>
            <a:fillRect/>
          </a:stretch>
        </p:blipFill>
        <p:spPr>
          <a:xfrm>
            <a:off x="72863" y="-995301"/>
            <a:ext cx="11986112" cy="4959834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pic>
        <p:nvPicPr>
          <p:cNvPr id="11" name="Picture 10" descr="Screen Shot 2018-12-23 at 11.28.4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52" y="3265947"/>
            <a:ext cx="11950123" cy="2364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6924" y="4528622"/>
            <a:ext cx="146772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852" y="4528622"/>
            <a:ext cx="1667413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pic>
        <p:nvPicPr>
          <p:cNvPr id="7" name="Content Placeholder 6" descr="Screen Shot 2018-12-23 at 11.37.49 AM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6403" r="-16403"/>
          <a:stretch>
            <a:fillRect/>
          </a:stretch>
        </p:blipFill>
        <p:spPr>
          <a:xfrm>
            <a:off x="838200" y="1565350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2248429" y="4268357"/>
            <a:ext cx="2456616" cy="1873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29961" y="4736835"/>
            <a:ext cx="1186671" cy="1769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922" y="4866962"/>
            <a:ext cx="1280358" cy="21862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12-23 at 10.57.50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5725" b="-45725"/>
          <a:stretch>
            <a:fillRect/>
          </a:stretch>
        </p:blipFill>
        <p:spPr>
          <a:xfrm>
            <a:off x="72863" y="-995301"/>
            <a:ext cx="11986112" cy="4959834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pic>
        <p:nvPicPr>
          <p:cNvPr id="11" name="Picture 10" descr="Screen Shot 2018-12-23 at 11.28.4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52" y="3265947"/>
            <a:ext cx="11950123" cy="2364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83306" y="4528622"/>
            <a:ext cx="146772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3767" y="4528622"/>
            <a:ext cx="1442147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pic>
        <p:nvPicPr>
          <p:cNvPr id="7" name="Content Placeholder 6" descr="Screen Shot 2018-12-23 at 11.37.49 AM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6403" r="-16403"/>
          <a:stretch>
            <a:fillRect/>
          </a:stretch>
        </p:blipFill>
        <p:spPr>
          <a:xfrm>
            <a:off x="838200" y="1565350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6297682" y="2248695"/>
            <a:ext cx="3414280" cy="1873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1950" y="2717173"/>
            <a:ext cx="3861885" cy="3331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Literature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2D-397D-1743-B463-A331952C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Step 1: The Search</a:t>
            </a:r>
          </a:p>
          <a:p>
            <a:pPr lvl="1"/>
            <a:r>
              <a:rPr lang="en-US" sz="2800" dirty="0"/>
              <a:t>Use your institution librarian</a:t>
            </a:r>
          </a:p>
          <a:p>
            <a:pPr lvl="1"/>
            <a:r>
              <a:rPr lang="en-US" sz="2800" dirty="0"/>
              <a:t>At least 3 – 4 search engines</a:t>
            </a:r>
          </a:p>
          <a:p>
            <a:pPr lvl="1"/>
            <a:r>
              <a:rPr lang="en-US" sz="2800" dirty="0"/>
              <a:t>Broad search terminology</a:t>
            </a:r>
          </a:p>
          <a:p>
            <a:pPr lvl="1"/>
            <a:r>
              <a:rPr lang="en-US" sz="2800" dirty="0"/>
              <a:t>Make sure to keep track of how your doing this</a:t>
            </a:r>
          </a:p>
          <a:p>
            <a:pPr lvl="2"/>
            <a:r>
              <a:rPr lang="en-US" sz="2400" dirty="0"/>
              <a:t>Will need a PRISMA flow diagram</a:t>
            </a:r>
          </a:p>
          <a:p>
            <a:pPr lvl="1"/>
            <a:endParaRPr lang="en-US"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12-23 at 10.57.50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5725" b="-45725"/>
          <a:stretch>
            <a:fillRect/>
          </a:stretch>
        </p:blipFill>
        <p:spPr>
          <a:xfrm>
            <a:off x="72863" y="-995301"/>
            <a:ext cx="11986112" cy="4959834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pic>
        <p:nvPicPr>
          <p:cNvPr id="11" name="Picture 10" descr="Screen Shot 2018-12-23 at 11.28.4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52" y="3265947"/>
            <a:ext cx="11950123" cy="2364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57346" y="4528622"/>
            <a:ext cx="1701630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55914" y="4528622"/>
            <a:ext cx="1904923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bias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2D-397D-1743-B463-A331952C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Critical in determining validity</a:t>
            </a:r>
          </a:p>
          <a:p>
            <a:pPr marL="0" indent="0">
              <a:buNone/>
            </a:pPr>
            <a:r>
              <a:rPr lang="en-US" sz="3200" b="1" dirty="0"/>
              <a:t>One of several assessments of quality of evidence </a:t>
            </a:r>
          </a:p>
          <a:p>
            <a:pPr marL="0" indent="0">
              <a:buNone/>
            </a:pPr>
            <a:r>
              <a:rPr lang="en-US" sz="3200" b="1" dirty="0"/>
              <a:t>Cochrane tool recommended:</a:t>
            </a:r>
          </a:p>
          <a:p>
            <a:pPr marL="457200" lvl="1" indent="0" algn="ctr">
              <a:buNone/>
            </a:pPr>
            <a:endParaRPr lang="en-US" sz="3200" b="1" dirty="0"/>
          </a:p>
          <a:p>
            <a:pPr marL="457200" lvl="1" indent="0" algn="ctr">
              <a:buNone/>
            </a:pPr>
            <a:r>
              <a:rPr lang="en-US" sz="7200" b="1" dirty="0" err="1"/>
              <a:t>riskofbias.info</a:t>
            </a:r>
            <a:endParaRPr lang="en-US" sz="7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FC03C-0482-4048-AF0D-F2D94CA8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243" y="28935"/>
            <a:ext cx="3733800" cy="6829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CA1170-E9DF-E34E-B9AF-AE5C7155D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122" y="293917"/>
            <a:ext cx="5507536" cy="54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6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F9AEF5-A046-A34D-8A0B-33BBA90F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11668" y="-2308170"/>
            <a:ext cx="5568664" cy="101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2D-397D-1743-B463-A331952C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Questions??</a:t>
            </a:r>
            <a:endParaRPr lang="en-US" sz="4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Literature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2D-397D-1743-B463-A331952C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Step 2: Title and Abstract Screen </a:t>
            </a:r>
          </a:p>
          <a:p>
            <a:pPr lvl="1"/>
            <a:r>
              <a:rPr lang="en-US" sz="2800" dirty="0"/>
              <a:t>Allow 2-3 weeks</a:t>
            </a:r>
          </a:p>
          <a:p>
            <a:pPr lvl="1"/>
            <a:r>
              <a:rPr lang="en-US" sz="2800" dirty="0"/>
              <a:t>Put in Excel spreadsheet</a:t>
            </a:r>
          </a:p>
          <a:p>
            <a:pPr lvl="1"/>
            <a:r>
              <a:rPr lang="en-US" sz="2800" dirty="0"/>
              <a:t>Remove duplicates</a:t>
            </a:r>
          </a:p>
          <a:p>
            <a:pPr lvl="1"/>
            <a:r>
              <a:rPr lang="en-US" sz="2800" dirty="0"/>
              <a:t>?? English language ??</a:t>
            </a:r>
          </a:p>
          <a:p>
            <a:pPr lvl="1"/>
            <a:r>
              <a:rPr lang="en-US" sz="2800" dirty="0"/>
              <a:t>Assign each abstract to </a:t>
            </a:r>
            <a:r>
              <a:rPr lang="en-US" sz="2800" b="1" u="sng" dirty="0"/>
              <a:t>TWO</a:t>
            </a:r>
            <a:r>
              <a:rPr lang="en-US" sz="2800" dirty="0"/>
              <a:t> members for review</a:t>
            </a:r>
          </a:p>
          <a:p>
            <a:pPr lvl="1"/>
            <a:r>
              <a:rPr lang="en-US" sz="2800" dirty="0"/>
              <a:t>Inclusion vs exclusion (if excluded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b="1" dirty="0">
                <a:sym typeface="Wingdings" pitchFamily="2" charset="2"/>
              </a:rPr>
              <a:t>??why??</a:t>
            </a:r>
            <a:r>
              <a:rPr lang="en-US" sz="2800" dirty="0">
                <a:sym typeface="Wingdings" pitchFamily="2" charset="2"/>
              </a:rPr>
              <a:t>)</a:t>
            </a: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Inclusion/Exclusion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2D-397D-1743-B463-A331952C1A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Inclusion:</a:t>
            </a:r>
          </a:p>
          <a:p>
            <a:pPr lvl="1"/>
            <a:r>
              <a:rPr lang="en-US" sz="2800" dirty="0"/>
              <a:t>Similar patient population</a:t>
            </a:r>
          </a:p>
          <a:p>
            <a:pPr lvl="1"/>
            <a:r>
              <a:rPr lang="en-US" sz="2800" dirty="0"/>
              <a:t>Intervention being compared</a:t>
            </a:r>
          </a:p>
          <a:p>
            <a:pPr lvl="1"/>
            <a:r>
              <a:rPr lang="en-US" sz="2800" dirty="0"/>
              <a:t>All literature is fair game </a:t>
            </a:r>
          </a:p>
          <a:p>
            <a:pPr lvl="2"/>
            <a:r>
              <a:rPr lang="en-US" sz="2400" dirty="0"/>
              <a:t>You will have to rate it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endParaRPr lang="en-US" sz="3200" b="1" dirty="0"/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BFB60-B362-854D-ACEE-2ABBF9E9F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Exclusion: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1.  Study lacks intervention </a:t>
            </a:r>
          </a:p>
          <a:p>
            <a:pPr marL="0" indent="0">
              <a:buNone/>
            </a:pPr>
            <a:r>
              <a:rPr lang="en-US" dirty="0"/>
              <a:t>		or comparator groups</a:t>
            </a:r>
          </a:p>
          <a:p>
            <a:pPr marL="0" indent="0">
              <a:buNone/>
            </a:pPr>
            <a:r>
              <a:rPr lang="en-US" dirty="0"/>
              <a:t>	2.  Not a primary study</a:t>
            </a:r>
          </a:p>
          <a:p>
            <a:pPr marL="0" indent="0">
              <a:buNone/>
            </a:pPr>
            <a:r>
              <a:rPr lang="en-US" dirty="0"/>
              <a:t>	3.  Case report</a:t>
            </a:r>
          </a:p>
          <a:p>
            <a:pPr marL="0" indent="0">
              <a:buNone/>
            </a:pPr>
            <a:r>
              <a:rPr lang="en-US" dirty="0"/>
              <a:t>	4.  Animal study</a:t>
            </a:r>
          </a:p>
          <a:p>
            <a:pPr marL="0" indent="0">
              <a:buNone/>
            </a:pPr>
            <a:r>
              <a:rPr lang="en-US" dirty="0"/>
              <a:t>	5.  Not in English</a:t>
            </a:r>
          </a:p>
          <a:p>
            <a:pPr marL="0" indent="0">
              <a:buNone/>
            </a:pPr>
            <a:r>
              <a:rPr lang="en-US" dirty="0"/>
              <a:t>	6.  Other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E2BB7D-CDF7-EE42-9410-F4BCB27C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B3B862-2731-774C-8557-CDE1A43E1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698776"/>
              </p:ext>
            </p:extLst>
          </p:nvPr>
        </p:nvGraphicFramePr>
        <p:xfrm>
          <a:off x="568412" y="494271"/>
          <a:ext cx="10785389" cy="599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377">
                  <a:extLst>
                    <a:ext uri="{9D8B030D-6E8A-4147-A177-3AD203B41FA5}">
                      <a16:colId xmlns:a16="http://schemas.microsoft.com/office/drawing/2014/main" val="2236860130"/>
                    </a:ext>
                  </a:extLst>
                </a:gridCol>
                <a:gridCol w="1136822">
                  <a:extLst>
                    <a:ext uri="{9D8B030D-6E8A-4147-A177-3AD203B41FA5}">
                      <a16:colId xmlns:a16="http://schemas.microsoft.com/office/drawing/2014/main" val="325861182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val="2337326542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val="3684060245"/>
                    </a:ext>
                  </a:extLst>
                </a:gridCol>
                <a:gridCol w="962586">
                  <a:extLst>
                    <a:ext uri="{9D8B030D-6E8A-4147-A177-3AD203B41FA5}">
                      <a16:colId xmlns:a16="http://schemas.microsoft.com/office/drawing/2014/main" val="4238449379"/>
                    </a:ext>
                  </a:extLst>
                </a:gridCol>
                <a:gridCol w="1360484">
                  <a:extLst>
                    <a:ext uri="{9D8B030D-6E8A-4147-A177-3AD203B41FA5}">
                      <a16:colId xmlns:a16="http://schemas.microsoft.com/office/drawing/2014/main" val="1604848580"/>
                    </a:ext>
                  </a:extLst>
                </a:gridCol>
                <a:gridCol w="1149178">
                  <a:extLst>
                    <a:ext uri="{9D8B030D-6E8A-4147-A177-3AD203B41FA5}">
                      <a16:colId xmlns:a16="http://schemas.microsoft.com/office/drawing/2014/main" val="770958518"/>
                    </a:ext>
                  </a:extLst>
                </a:gridCol>
                <a:gridCol w="2481650">
                  <a:extLst>
                    <a:ext uri="{9D8B030D-6E8A-4147-A177-3AD203B41FA5}">
                      <a16:colId xmlns:a16="http://schemas.microsoft.com/office/drawing/2014/main" val="1469268168"/>
                    </a:ext>
                  </a:extLst>
                </a:gridCol>
              </a:tblGrid>
              <a:tr h="1519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Reviewers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First Author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Year of Pub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Title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PMID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Abstract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Include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Reason for Exclusion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9271665"/>
                  </a:ext>
                </a:extLst>
              </a:tr>
              <a:tr h="2968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1: Yes, 0: No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1: No </a:t>
                      </a:r>
                      <a:r>
                        <a:rPr lang="en-US" sz="2400" b="1" dirty="0" err="1">
                          <a:effectLst/>
                        </a:rPr>
                        <a:t>Int</a:t>
                      </a:r>
                      <a:r>
                        <a:rPr lang="en-US" sz="2400" b="1" dirty="0">
                          <a:effectLst/>
                        </a:rPr>
                        <a:t>/Comp groups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2: Not primary study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3: Case report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 Animal study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5. Not in English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6. Other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596308"/>
                  </a:ext>
                </a:extLst>
              </a:tr>
              <a:tr h="505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AG, DC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484775"/>
                  </a:ext>
                </a:extLst>
              </a:tr>
              <a:tr h="505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AG, GK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66002"/>
                  </a:ext>
                </a:extLst>
              </a:tr>
              <a:tr h="494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GK, DC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60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52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PRISMA Flow Diagram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32DC5B-DF70-9B46-8409-DB93B3EBD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236" y="1334042"/>
            <a:ext cx="6111398" cy="4955547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7363-EA33-CC42-BEA4-B670C9B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Text Review and Data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E2D-397D-1743-B463-A331952C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8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Step 1: Retrieval</a:t>
            </a:r>
          </a:p>
          <a:p>
            <a:pPr lvl="1"/>
            <a:r>
              <a:rPr lang="en-US" sz="2800" dirty="0"/>
              <a:t>Download all full manuscripts for ‘included’ abstracts</a:t>
            </a:r>
          </a:p>
          <a:p>
            <a:pPr lvl="1"/>
            <a:r>
              <a:rPr lang="en-US" sz="2800" dirty="0"/>
              <a:t>Put in online folder for all team members to access</a:t>
            </a:r>
          </a:p>
          <a:p>
            <a:pPr lvl="1"/>
            <a:endParaRPr lang="en-US" sz="2800" b="1" dirty="0"/>
          </a:p>
          <a:p>
            <a:pPr marL="0" indent="0">
              <a:buNone/>
            </a:pPr>
            <a:r>
              <a:rPr lang="en-US" sz="3200" b="1" dirty="0"/>
              <a:t>Step 2:  Repeat review process for full manuscripts</a:t>
            </a:r>
          </a:p>
          <a:p>
            <a:pPr lvl="1"/>
            <a:r>
              <a:rPr lang="en-US" sz="2800" dirty="0"/>
              <a:t>Reviewers need to match</a:t>
            </a:r>
          </a:p>
          <a:p>
            <a:pPr lvl="1"/>
            <a:r>
              <a:rPr lang="en-US" sz="2800" dirty="0"/>
              <a:t>Increase efficiency by combining with data abstraction </a:t>
            </a:r>
          </a:p>
          <a:p>
            <a:pPr lvl="1"/>
            <a:r>
              <a:rPr lang="en-US" sz="2800" dirty="0"/>
              <a:t>Allow 3-4 weeks.  </a:t>
            </a:r>
            <a:r>
              <a:rPr lang="en-US" sz="2800" b="1" dirty="0"/>
              <a:t>Keep everyone on track!!</a:t>
            </a:r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Covidence.org</a:t>
            </a: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A0C634-D0E4-AB47-ABAB-39E57BC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5630238"/>
            <a:ext cx="4137066" cy="10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4FD3-4F80-8F41-AF75-68E42B3B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80F35-EC93-8942-9EE9-90C54474F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03196"/>
              </p:ext>
            </p:extLst>
          </p:nvPr>
        </p:nvGraphicFramePr>
        <p:xfrm>
          <a:off x="296562" y="766119"/>
          <a:ext cx="10898660" cy="5850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168">
                  <a:extLst>
                    <a:ext uri="{9D8B030D-6E8A-4147-A177-3AD203B41FA5}">
                      <a16:colId xmlns:a16="http://schemas.microsoft.com/office/drawing/2014/main" val="128325727"/>
                    </a:ext>
                  </a:extLst>
                </a:gridCol>
                <a:gridCol w="1099751">
                  <a:extLst>
                    <a:ext uri="{9D8B030D-6E8A-4147-A177-3AD203B41FA5}">
                      <a16:colId xmlns:a16="http://schemas.microsoft.com/office/drawing/2014/main" val="1681377587"/>
                    </a:ext>
                  </a:extLst>
                </a:gridCol>
                <a:gridCol w="1000897">
                  <a:extLst>
                    <a:ext uri="{9D8B030D-6E8A-4147-A177-3AD203B41FA5}">
                      <a16:colId xmlns:a16="http://schemas.microsoft.com/office/drawing/2014/main" val="3244989915"/>
                    </a:ext>
                  </a:extLst>
                </a:gridCol>
                <a:gridCol w="840260">
                  <a:extLst>
                    <a:ext uri="{9D8B030D-6E8A-4147-A177-3AD203B41FA5}">
                      <a16:colId xmlns:a16="http://schemas.microsoft.com/office/drawing/2014/main" val="1918600273"/>
                    </a:ext>
                  </a:extLst>
                </a:gridCol>
                <a:gridCol w="1528508">
                  <a:extLst>
                    <a:ext uri="{9D8B030D-6E8A-4147-A177-3AD203B41FA5}">
                      <a16:colId xmlns:a16="http://schemas.microsoft.com/office/drawing/2014/main" val="4213658345"/>
                    </a:ext>
                  </a:extLst>
                </a:gridCol>
                <a:gridCol w="1474184">
                  <a:extLst>
                    <a:ext uri="{9D8B030D-6E8A-4147-A177-3AD203B41FA5}">
                      <a16:colId xmlns:a16="http://schemas.microsoft.com/office/drawing/2014/main" val="4050224745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val="4109002286"/>
                    </a:ext>
                  </a:extLst>
                </a:gridCol>
                <a:gridCol w="2384854">
                  <a:extLst>
                    <a:ext uri="{9D8B030D-6E8A-4147-A177-3AD203B41FA5}">
                      <a16:colId xmlns:a16="http://schemas.microsoft.com/office/drawing/2014/main" val="20249301"/>
                    </a:ext>
                  </a:extLst>
                </a:gridCol>
              </a:tblGrid>
              <a:tr h="1469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Reviewers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First Author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Year of Pub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Title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Patient population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Study Design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Include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Reason for Exclusion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7840601"/>
                  </a:ext>
                </a:extLst>
              </a:tr>
              <a:tr h="2870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 Surgery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 Trauma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 SICU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 Medicine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5. </a:t>
                      </a:r>
                      <a:r>
                        <a:rPr lang="en-US" sz="2400" b="1" dirty="0" err="1">
                          <a:effectLst/>
                        </a:rPr>
                        <a:t>Peds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 PRCT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2. Retrosp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3. Observ.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1: Yes, 0: No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1: No Int/Comp groups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2: Not primary study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3: Case report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 Animal study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5. Not in English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6. Other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028744"/>
                  </a:ext>
                </a:extLst>
              </a:tr>
              <a:tr h="488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AG, DC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9763139"/>
                  </a:ext>
                </a:extLst>
              </a:tr>
              <a:tr h="488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AG, GK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952295"/>
                  </a:ext>
                </a:extLst>
              </a:tr>
              <a:tr h="478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GK, DC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2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75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724D-FFBA-2146-846D-24A31ED5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36A1CF-8EDA-2E47-A1B4-5B9FEBA88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67451"/>
              </p:ext>
            </p:extLst>
          </p:nvPr>
        </p:nvGraphicFramePr>
        <p:xfrm>
          <a:off x="553994" y="877329"/>
          <a:ext cx="11370276" cy="5647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091">
                  <a:extLst>
                    <a:ext uri="{9D8B030D-6E8A-4147-A177-3AD203B41FA5}">
                      <a16:colId xmlns:a16="http://schemas.microsoft.com/office/drawing/2014/main" val="757082428"/>
                    </a:ext>
                  </a:extLst>
                </a:gridCol>
                <a:gridCol w="1779373">
                  <a:extLst>
                    <a:ext uri="{9D8B030D-6E8A-4147-A177-3AD203B41FA5}">
                      <a16:colId xmlns:a16="http://schemas.microsoft.com/office/drawing/2014/main" val="3570905884"/>
                    </a:ext>
                  </a:extLst>
                </a:gridCol>
                <a:gridCol w="1742303">
                  <a:extLst>
                    <a:ext uri="{9D8B030D-6E8A-4147-A177-3AD203B41FA5}">
                      <a16:colId xmlns:a16="http://schemas.microsoft.com/office/drawing/2014/main" val="814887487"/>
                    </a:ext>
                  </a:extLst>
                </a:gridCol>
                <a:gridCol w="1556951">
                  <a:extLst>
                    <a:ext uri="{9D8B030D-6E8A-4147-A177-3AD203B41FA5}">
                      <a16:colId xmlns:a16="http://schemas.microsoft.com/office/drawing/2014/main" val="3586880127"/>
                    </a:ext>
                  </a:extLst>
                </a:gridCol>
                <a:gridCol w="1804087">
                  <a:extLst>
                    <a:ext uri="{9D8B030D-6E8A-4147-A177-3AD203B41FA5}">
                      <a16:colId xmlns:a16="http://schemas.microsoft.com/office/drawing/2014/main" val="3721241173"/>
                    </a:ext>
                  </a:extLst>
                </a:gridCol>
                <a:gridCol w="1692876">
                  <a:extLst>
                    <a:ext uri="{9D8B030D-6E8A-4147-A177-3AD203B41FA5}">
                      <a16:colId xmlns:a16="http://schemas.microsoft.com/office/drawing/2014/main" val="1255971805"/>
                    </a:ext>
                  </a:extLst>
                </a:gridCol>
                <a:gridCol w="1163595">
                  <a:extLst>
                    <a:ext uri="{9D8B030D-6E8A-4147-A177-3AD203B41FA5}">
                      <a16:colId xmlns:a16="http://schemas.microsoft.com/office/drawing/2014/main" val="847676119"/>
                    </a:ext>
                  </a:extLst>
                </a:gridCol>
              </a:tblGrid>
              <a:tr h="3207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Intervention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Sample Size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Intervention–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Continuous Outcome 1 mean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Intervention– Continuous Outcome 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SD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Comparison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Sample Size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Comparison–Continuous Outcome 1 mean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Comparison– Continuous Outcome 1 SD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p-value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745515"/>
                  </a:ext>
                </a:extLst>
              </a:tr>
              <a:tr h="818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1571281"/>
                  </a:ext>
                </a:extLst>
              </a:tr>
              <a:tr h="818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668726"/>
                  </a:ext>
                </a:extLst>
              </a:tr>
              <a:tr h="801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44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593</Words>
  <Application>Microsoft Office PowerPoint</Application>
  <PresentationFormat>Widescreen</PresentationFormat>
  <Paragraphs>250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EAST GRADE course 2019 Literature Search, Review and Abstraction/Quality of Evidence</vt:lpstr>
      <vt:lpstr>Systematic Literature Search</vt:lpstr>
      <vt:lpstr>Systematic Literature Search</vt:lpstr>
      <vt:lpstr>Abstract Inclusion/Exclusion</vt:lpstr>
      <vt:lpstr>PowerPoint Presentation</vt:lpstr>
      <vt:lpstr>PRISMA Flow Diagram</vt:lpstr>
      <vt:lpstr>Full Text Review and Data Extraction</vt:lpstr>
      <vt:lpstr>PowerPoint Presentation</vt:lpstr>
      <vt:lpstr>PowerPoint Presentation</vt:lpstr>
      <vt:lpstr>PowerPoint Presentation</vt:lpstr>
      <vt:lpstr>Example</vt:lpstr>
      <vt:lpstr>Example</vt:lpstr>
      <vt:lpstr>Example</vt:lpstr>
      <vt:lpstr>PowerPoint Presentation</vt:lpstr>
      <vt:lpstr>Example</vt:lpstr>
      <vt:lpstr>PowerPoint Presentation</vt:lpstr>
      <vt:lpstr>Example</vt:lpstr>
      <vt:lpstr>PowerPoint Presentation</vt:lpstr>
      <vt:lpstr>Example</vt:lpstr>
      <vt:lpstr>PowerPoint Presentation</vt:lpstr>
      <vt:lpstr>Risk of bias assessment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George Kasotakis, MD, MPH</dc:creator>
  <cp:lastModifiedBy>Christine Eme</cp:lastModifiedBy>
  <cp:revision>18</cp:revision>
  <dcterms:created xsi:type="dcterms:W3CDTF">2018-12-23T15:59:43Z</dcterms:created>
  <dcterms:modified xsi:type="dcterms:W3CDTF">2019-01-24T20:00:57Z</dcterms:modified>
</cp:coreProperties>
</file>