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8" r:id="rId3"/>
    <p:sldId id="259" r:id="rId4"/>
    <p:sldId id="262" r:id="rId5"/>
    <p:sldId id="264" r:id="rId6"/>
    <p:sldId id="274" r:id="rId7"/>
    <p:sldId id="269" r:id="rId8"/>
    <p:sldId id="280" r:id="rId9"/>
    <p:sldId id="279" r:id="rId10"/>
    <p:sldId id="276" r:id="rId11"/>
    <p:sldId id="277" r:id="rId12"/>
    <p:sldId id="278" r:id="rId13"/>
    <p:sldId id="272" r:id="rId14"/>
    <p:sldId id="261" r:id="rId15"/>
    <p:sldId id="260" r:id="rId16"/>
    <p:sldId id="273" r:id="rId1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0FE786-4B0F-48D7-B12A-9C128B5FCCA0}" type="doc">
      <dgm:prSet loTypeId="urn:microsoft.com/office/officeart/2005/8/layout/venn1" loCatId="relationship" qsTypeId="urn:microsoft.com/office/officeart/2005/8/quickstyle/simple1" qsCatId="simple" csTypeId="urn:microsoft.com/office/officeart/2005/8/colors/accent1_2" csCatId="accent1"/>
      <dgm:spPr/>
    </dgm:pt>
    <dgm:pt modelId="{6154AFD1-0292-4166-9330-1A9019D2B00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cs typeface="Arial" panose="020B0604020202020204" pitchFamily="34" charset="0"/>
            </a:rPr>
            <a:t>Systematic Review</a:t>
          </a:r>
        </a:p>
      </dgm:t>
    </dgm:pt>
    <dgm:pt modelId="{EC1091B4-E967-491A-BB3B-B396EC135A01}" type="parTrans" cxnId="{9CB0DB94-52AE-41D7-9B55-C0AA6BD676FA}">
      <dgm:prSet/>
      <dgm:spPr/>
    </dgm:pt>
    <dgm:pt modelId="{342BC5AC-2D18-4CCC-88D4-8752F810027B}" type="sibTrans" cxnId="{9CB0DB94-52AE-41D7-9B55-C0AA6BD676FA}">
      <dgm:prSet/>
      <dgm:spPr/>
    </dgm:pt>
    <dgm:pt modelId="{344929AB-70ED-4A30-A20D-B5DF4D8AC0B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cs typeface="Arial" panose="020B0604020202020204" pitchFamily="34" charset="0"/>
            </a:rPr>
            <a:t>Meta-Analysis</a:t>
          </a:r>
        </a:p>
      </dgm:t>
    </dgm:pt>
    <dgm:pt modelId="{ECCA49C3-4669-4DCE-BE64-E553E1373EB2}" type="parTrans" cxnId="{C003760C-CF15-4918-B165-138DB7CA2AF8}">
      <dgm:prSet/>
      <dgm:spPr/>
    </dgm:pt>
    <dgm:pt modelId="{88E4C864-F587-47B4-B6AB-B0773FDCB218}" type="sibTrans" cxnId="{C003760C-CF15-4918-B165-138DB7CA2AF8}">
      <dgm:prSet/>
      <dgm:spPr/>
    </dgm:pt>
    <dgm:pt modelId="{C6D578EB-1981-4FFB-9418-A9CD4C841DF1}" type="pres">
      <dgm:prSet presAssocID="{140FE786-4B0F-48D7-B12A-9C128B5FCCA0}" presName="compositeShape" presStyleCnt="0">
        <dgm:presLayoutVars>
          <dgm:chMax val="7"/>
          <dgm:dir/>
          <dgm:resizeHandles val="exact"/>
        </dgm:presLayoutVars>
      </dgm:prSet>
      <dgm:spPr/>
    </dgm:pt>
    <dgm:pt modelId="{E367C5FC-A009-4828-8B7F-1BD63A046035}" type="pres">
      <dgm:prSet presAssocID="{6154AFD1-0292-4166-9330-1A9019D2B001}" presName="circ1" presStyleLbl="vennNode1" presStyleIdx="0" presStyleCnt="2"/>
      <dgm:spPr/>
    </dgm:pt>
    <dgm:pt modelId="{31A1A886-5D50-4E65-911B-AF6A10C8570D}" type="pres">
      <dgm:prSet presAssocID="{6154AFD1-0292-4166-9330-1A9019D2B001}" presName="circ1Tx" presStyleLbl="revTx" presStyleIdx="0" presStyleCnt="0">
        <dgm:presLayoutVars>
          <dgm:chMax val="0"/>
          <dgm:chPref val="0"/>
          <dgm:bulletEnabled val="1"/>
        </dgm:presLayoutVars>
      </dgm:prSet>
      <dgm:spPr/>
    </dgm:pt>
    <dgm:pt modelId="{03168471-2415-4E76-840C-0D12B4B847C7}" type="pres">
      <dgm:prSet presAssocID="{344929AB-70ED-4A30-A20D-B5DF4D8AC0B2}" presName="circ2" presStyleLbl="vennNode1" presStyleIdx="1" presStyleCnt="2"/>
      <dgm:spPr/>
    </dgm:pt>
    <dgm:pt modelId="{27E4F242-99C4-475D-AA04-F602C7022F21}" type="pres">
      <dgm:prSet presAssocID="{344929AB-70ED-4A30-A20D-B5DF4D8AC0B2}" presName="circ2Tx" presStyleLbl="revTx" presStyleIdx="0" presStyleCnt="0">
        <dgm:presLayoutVars>
          <dgm:chMax val="0"/>
          <dgm:chPref val="0"/>
          <dgm:bulletEnabled val="1"/>
        </dgm:presLayoutVars>
      </dgm:prSet>
      <dgm:spPr/>
    </dgm:pt>
  </dgm:ptLst>
  <dgm:cxnLst>
    <dgm:cxn modelId="{B513D200-C8AD-4D23-8E13-4A75591FC1B4}" type="presOf" srcId="{140FE786-4B0F-48D7-B12A-9C128B5FCCA0}" destId="{C6D578EB-1981-4FFB-9418-A9CD4C841DF1}" srcOrd="0" destOrd="0" presId="urn:microsoft.com/office/officeart/2005/8/layout/venn1"/>
    <dgm:cxn modelId="{C003760C-CF15-4918-B165-138DB7CA2AF8}" srcId="{140FE786-4B0F-48D7-B12A-9C128B5FCCA0}" destId="{344929AB-70ED-4A30-A20D-B5DF4D8AC0B2}" srcOrd="1" destOrd="0" parTransId="{ECCA49C3-4669-4DCE-BE64-E553E1373EB2}" sibTransId="{88E4C864-F587-47B4-B6AB-B0773FDCB218}"/>
    <dgm:cxn modelId="{0FD6B333-B30C-4B1B-A0DE-DD504C6626F1}" type="presOf" srcId="{6154AFD1-0292-4166-9330-1A9019D2B001}" destId="{E367C5FC-A009-4828-8B7F-1BD63A046035}" srcOrd="0" destOrd="0" presId="urn:microsoft.com/office/officeart/2005/8/layout/venn1"/>
    <dgm:cxn modelId="{AC5F6566-491B-44E2-BB5B-81DF1BF11274}" type="presOf" srcId="{344929AB-70ED-4A30-A20D-B5DF4D8AC0B2}" destId="{27E4F242-99C4-475D-AA04-F602C7022F21}" srcOrd="1" destOrd="0" presId="urn:microsoft.com/office/officeart/2005/8/layout/venn1"/>
    <dgm:cxn modelId="{9F463479-D217-443C-86FA-43DEDCC5919B}" type="presOf" srcId="{6154AFD1-0292-4166-9330-1A9019D2B001}" destId="{31A1A886-5D50-4E65-911B-AF6A10C8570D}" srcOrd="1" destOrd="0" presId="urn:microsoft.com/office/officeart/2005/8/layout/venn1"/>
    <dgm:cxn modelId="{9CB0DB94-52AE-41D7-9B55-C0AA6BD676FA}" srcId="{140FE786-4B0F-48D7-B12A-9C128B5FCCA0}" destId="{6154AFD1-0292-4166-9330-1A9019D2B001}" srcOrd="0" destOrd="0" parTransId="{EC1091B4-E967-491A-BB3B-B396EC135A01}" sibTransId="{342BC5AC-2D18-4CCC-88D4-8752F810027B}"/>
    <dgm:cxn modelId="{D1219BCF-8E0D-42C3-AEB0-6F461F7BD2E5}" type="presOf" srcId="{344929AB-70ED-4A30-A20D-B5DF4D8AC0B2}" destId="{03168471-2415-4E76-840C-0D12B4B847C7}" srcOrd="0" destOrd="0" presId="urn:microsoft.com/office/officeart/2005/8/layout/venn1"/>
    <dgm:cxn modelId="{3166BDE0-0B52-47B8-ACC5-090D6DEEFE55}" type="presParOf" srcId="{C6D578EB-1981-4FFB-9418-A9CD4C841DF1}" destId="{E367C5FC-A009-4828-8B7F-1BD63A046035}" srcOrd="0" destOrd="0" presId="urn:microsoft.com/office/officeart/2005/8/layout/venn1"/>
    <dgm:cxn modelId="{606125ED-847D-4C93-8DAB-375E4F719A5D}" type="presParOf" srcId="{C6D578EB-1981-4FFB-9418-A9CD4C841DF1}" destId="{31A1A886-5D50-4E65-911B-AF6A10C8570D}" srcOrd="1" destOrd="0" presId="urn:microsoft.com/office/officeart/2005/8/layout/venn1"/>
    <dgm:cxn modelId="{505DDB06-5B10-429A-83BF-03E902FC308A}" type="presParOf" srcId="{C6D578EB-1981-4FFB-9418-A9CD4C841DF1}" destId="{03168471-2415-4E76-840C-0D12B4B847C7}" srcOrd="2" destOrd="0" presId="urn:microsoft.com/office/officeart/2005/8/layout/venn1"/>
    <dgm:cxn modelId="{804EB9F5-9002-4274-B3F8-344F43CAF4DD}" type="presParOf" srcId="{C6D578EB-1981-4FFB-9418-A9CD4C841DF1}" destId="{27E4F242-99C4-475D-AA04-F602C7022F21}" srcOrd="3"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7C5FC-A009-4828-8B7F-1BD63A046035}">
      <dsp:nvSpPr>
        <dsp:cNvPr id="0" name=""/>
        <dsp:cNvSpPr/>
      </dsp:nvSpPr>
      <dsp:spPr>
        <a:xfrm>
          <a:off x="1534447" y="11835"/>
          <a:ext cx="4327666" cy="432766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4000" b="0" i="0" u="none" strike="noStrike" kern="1200" cap="none" normalizeH="0" baseline="0">
              <a:ln>
                <a:noFill/>
              </a:ln>
              <a:solidFill>
                <a:schemeClr val="tx1"/>
              </a:solidFill>
              <a:effectLst/>
              <a:latin typeface="Arial" panose="020B0604020202020204" pitchFamily="34" charset="0"/>
              <a:cs typeface="Arial" panose="020B0604020202020204" pitchFamily="34" charset="0"/>
            </a:rPr>
            <a:t>Systematic Review</a:t>
          </a:r>
        </a:p>
      </dsp:txBody>
      <dsp:txXfrm>
        <a:off x="2138760" y="522160"/>
        <a:ext cx="2495231" cy="3307016"/>
      </dsp:txXfrm>
    </dsp:sp>
    <dsp:sp modelId="{03168471-2415-4E76-840C-0D12B4B847C7}">
      <dsp:nvSpPr>
        <dsp:cNvPr id="0" name=""/>
        <dsp:cNvSpPr/>
      </dsp:nvSpPr>
      <dsp:spPr>
        <a:xfrm>
          <a:off x="4653486" y="11835"/>
          <a:ext cx="4327666" cy="432766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4000" b="0" i="0" u="none" strike="noStrike" kern="1200" cap="none" normalizeH="0" baseline="0">
              <a:ln>
                <a:noFill/>
              </a:ln>
              <a:solidFill>
                <a:schemeClr val="tx1"/>
              </a:solidFill>
              <a:effectLst/>
              <a:latin typeface="Arial" panose="020B0604020202020204" pitchFamily="34" charset="0"/>
              <a:cs typeface="Arial" panose="020B0604020202020204" pitchFamily="34" charset="0"/>
            </a:rPr>
            <a:t>Meta-Analysis</a:t>
          </a:r>
        </a:p>
      </dsp:txBody>
      <dsp:txXfrm>
        <a:off x="5881607" y="522160"/>
        <a:ext cx="2495231" cy="330701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235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A8809B15-4538-489E-9565-D13D59161822}" type="datetimeFigureOut">
              <a:rPr lang="en-US"/>
              <a:pPr/>
              <a:t>1/11/2019</a:t>
            </a:fld>
            <a:endParaRPr lang="en-US"/>
          </a:p>
        </p:txBody>
      </p:sp>
      <p:sp>
        <p:nvSpPr>
          <p:cNvPr id="2355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A19C0FC1-F1CE-41B0-836D-D3E847BDC24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a:t>Systematic review without meta-analysis when cannot combine data from different studies</a:t>
            </a:r>
          </a:p>
          <a:p>
            <a:r>
              <a:rPr lang="en-US"/>
              <a:t>Meta-analysis without systematic when all studies are not included for review</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a:t>Go over terms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a:t>Go over terms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a:defRPr/>
            </a:pPr>
            <a:fld id="{B7D4371E-2F6E-4184-87F0-65277392B921}" type="datetimeFigureOut">
              <a:rPr lang="en-US"/>
              <a:pPr>
                <a:defRPr/>
              </a:pPr>
              <a:t>1/11/2019</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3A9DEBB0-7CE6-4C01-9FE4-87D2710514D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Vertical Text Placeholder 2">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ABAF8613-59AE-46ED-99DF-B8C494C61150}" type="datetimeFigureOut">
              <a:rPr lang="en-US"/>
              <a:pPr>
                <a:defRPr/>
              </a:pPr>
              <a:t>1/11/2019</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9F6A0457-2916-471C-B6BD-ECB0DDB1FFF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68DA665E-9BF8-4D56-BE2C-70455882121C}" type="datetimeFigureOut">
              <a:rPr lang="en-US"/>
              <a:pPr>
                <a:defRPr/>
              </a:pPr>
              <a:t>1/11/2019</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8C6FC3EE-4A9D-470C-AA28-FB38F9BC315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31E57591-884C-4B9C-92DB-B9D945C1264A}" type="datetimeFigureOut">
              <a:rPr lang="en-US"/>
              <a:pPr>
                <a:defRPr/>
              </a:pPr>
              <a:t>1/11/2019</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668EC896-0BDB-44B6-B92B-63B54ED3A97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p:cNvPr>
          <p:cNvSpPr>
            <a:spLocks noGrp="1"/>
          </p:cNvSpPr>
          <p:nvPr>
            <p:ph type="dt" sz="half" idx="10"/>
          </p:nvPr>
        </p:nvSpPr>
        <p:spPr/>
        <p:txBody>
          <a:bodyPr/>
          <a:lstStyle>
            <a:lvl1pPr>
              <a:defRPr/>
            </a:lvl1pPr>
          </a:lstStyle>
          <a:p>
            <a:pPr>
              <a:defRPr/>
            </a:pPr>
            <a:fld id="{CA2202BE-58B7-4A1E-AA0D-7AEF163292B5}" type="datetimeFigureOut">
              <a:rPr lang="en-US"/>
              <a:pPr>
                <a:defRPr/>
              </a:pPr>
              <a:t>1/11/2019</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822994E6-9E37-4BAD-8C68-9CFAB5964E4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a:defRPr/>
            </a:pPr>
            <a:fld id="{6134D714-F165-4CCD-991B-EAACF88B217B}" type="datetimeFigureOut">
              <a:rPr lang="en-US"/>
              <a:pPr>
                <a:defRPr/>
              </a:pPr>
              <a:t>1/11/2019</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76F37AF5-3AF1-48C2-80C7-8CDA43E115B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a:defRPr/>
            </a:pPr>
            <a:fld id="{A42ADB27-98A6-4CAA-812B-3428429716B2}" type="datetimeFigureOut">
              <a:rPr lang="en-US"/>
              <a:pPr>
                <a:defRPr/>
              </a:pPr>
              <a:t>1/11/2019</a:t>
            </a:fld>
            <a:endParaRPr lang="en-US"/>
          </a:p>
        </p:txBody>
      </p:sp>
      <p:sp>
        <p:nvSpPr>
          <p:cNvPr id="8" name="Footer Placeholder 4">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p:cNvPr>
          <p:cNvSpPr>
            <a:spLocks noGrp="1"/>
          </p:cNvSpPr>
          <p:nvPr>
            <p:ph type="sldNum" sz="quarter" idx="12"/>
          </p:nvPr>
        </p:nvSpPr>
        <p:spPr/>
        <p:txBody>
          <a:bodyPr/>
          <a:lstStyle>
            <a:lvl1pPr>
              <a:defRPr/>
            </a:lvl1pPr>
          </a:lstStyle>
          <a:p>
            <a:pPr>
              <a:defRPr/>
            </a:pPr>
            <a:fld id="{E2FFF4CF-683C-4127-B723-689F3EF3435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a:defRPr/>
            </a:pPr>
            <a:fld id="{5C5077D9-FEF3-4E81-9426-A8752AC54172}" type="datetimeFigureOut">
              <a:rPr lang="en-US"/>
              <a:pPr>
                <a:defRPr/>
              </a:pPr>
              <a:t>1/11/2019</a:t>
            </a:fld>
            <a:endParaRPr lang="en-US"/>
          </a:p>
        </p:txBody>
      </p:sp>
      <p:sp>
        <p:nvSpPr>
          <p:cNvPr id="4" name="Footer Placeholder 4">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p:cNvPr>
          <p:cNvSpPr>
            <a:spLocks noGrp="1"/>
          </p:cNvSpPr>
          <p:nvPr>
            <p:ph type="sldNum" sz="quarter" idx="12"/>
          </p:nvPr>
        </p:nvSpPr>
        <p:spPr/>
        <p:txBody>
          <a:bodyPr/>
          <a:lstStyle>
            <a:lvl1pPr>
              <a:defRPr/>
            </a:lvl1pPr>
          </a:lstStyle>
          <a:p>
            <a:pPr>
              <a:defRPr/>
            </a:pPr>
            <a:fld id="{42B15139-4963-4FE7-AE20-AD799C0252E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a:defRPr/>
            </a:pPr>
            <a:fld id="{73A42A5D-93F7-41DB-9A49-5F7CC0C1D211}" type="datetimeFigureOut">
              <a:rPr lang="en-US"/>
              <a:pPr>
                <a:defRPr/>
              </a:pPr>
              <a:t>1/11/2019</a:t>
            </a:fld>
            <a:endParaRPr lang="en-US"/>
          </a:p>
        </p:txBody>
      </p:sp>
      <p:sp>
        <p:nvSpPr>
          <p:cNvPr id="3" name="Footer Placeholder 4">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p:cNvPr>
          <p:cNvSpPr>
            <a:spLocks noGrp="1"/>
          </p:cNvSpPr>
          <p:nvPr>
            <p:ph type="sldNum" sz="quarter" idx="12"/>
          </p:nvPr>
        </p:nvSpPr>
        <p:spPr/>
        <p:txBody>
          <a:bodyPr/>
          <a:lstStyle>
            <a:lvl1pPr>
              <a:defRPr/>
            </a:lvl1pPr>
          </a:lstStyle>
          <a:p>
            <a:pPr>
              <a:defRPr/>
            </a:pPr>
            <a:fld id="{4BCA7977-EF61-4581-80BA-8251A940010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p:cNvPr>
          <p:cNvSpPr>
            <a:spLocks noGrp="1"/>
          </p:cNvSpPr>
          <p:nvPr>
            <p:ph type="dt" sz="half" idx="10"/>
          </p:nvPr>
        </p:nvSpPr>
        <p:spPr/>
        <p:txBody>
          <a:bodyPr/>
          <a:lstStyle>
            <a:lvl1pPr>
              <a:defRPr/>
            </a:lvl1pPr>
          </a:lstStyle>
          <a:p>
            <a:pPr>
              <a:defRPr/>
            </a:pPr>
            <a:fld id="{775525A9-6C18-44D3-ACC7-C1BB5FD166CE}" type="datetimeFigureOut">
              <a:rPr lang="en-US"/>
              <a:pPr>
                <a:defRPr/>
              </a:pPr>
              <a:t>1/11/2019</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CAC7C4DE-05F9-4F40-9EC3-A33A8D07BA7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p:cNvPr>
          <p:cNvSpPr>
            <a:spLocks noGrp="1"/>
          </p:cNvSpPr>
          <p:nvPr>
            <p:ph type="dt" sz="half" idx="10"/>
          </p:nvPr>
        </p:nvSpPr>
        <p:spPr/>
        <p:txBody>
          <a:bodyPr/>
          <a:lstStyle>
            <a:lvl1pPr>
              <a:defRPr/>
            </a:lvl1pPr>
          </a:lstStyle>
          <a:p>
            <a:pPr>
              <a:defRPr/>
            </a:pPr>
            <a:fld id="{617A0689-815C-4603-BA52-7B7599F47FB7}" type="datetimeFigureOut">
              <a:rPr lang="en-US"/>
              <a:pPr>
                <a:defRPr/>
              </a:pPr>
              <a:t>1/11/2019</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FA992FFC-0CE6-43FF-81EA-00DDB1613C9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AE8F78E-9A31-4919-8E5C-65B19DAE4F81}" type="datetimeFigureOut">
              <a:rPr lang="en-US"/>
              <a:pPr>
                <a:defRPr/>
              </a:pPr>
              <a:t>1/11/2019</a:t>
            </a:fld>
            <a:endParaRPr lang="en-US"/>
          </a:p>
        </p:txBody>
      </p:sp>
      <p:sp>
        <p:nvSpPr>
          <p:cNvPr id="5" name="Footer Placeholder 4">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654C165-7309-4C27-AB62-A5C8ABC6159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1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p:txBody>
          <a:bodyPr/>
          <a:lstStyle/>
          <a:p>
            <a:r>
              <a:rPr lang="en-US" sz="4800"/>
              <a:t>EAST GRADE course 2019</a:t>
            </a:r>
            <a:br>
              <a:rPr lang="en-US" sz="4800"/>
            </a:br>
            <a:r>
              <a:rPr lang="en-US" sz="4800"/>
              <a:t>Introduction to Meta-Analysis</a:t>
            </a:r>
          </a:p>
        </p:txBody>
      </p:sp>
      <p:sp>
        <p:nvSpPr>
          <p:cNvPr id="13314" name="Subtitle 2"/>
          <p:cNvSpPr>
            <a:spLocks noGrp="1"/>
          </p:cNvSpPr>
          <p:nvPr>
            <p:ph type="subTitle" idx="1"/>
          </p:nvPr>
        </p:nvSpPr>
        <p:spPr/>
        <p:txBody>
          <a:bodyPr/>
          <a:lstStyle/>
          <a:p>
            <a:r>
              <a:rPr lang="en-US"/>
              <a:t>Jaswin Sawhney</a:t>
            </a:r>
          </a:p>
          <a:p>
            <a:r>
              <a:rPr lang="en-US"/>
              <a:t>Maine Medical Center</a:t>
            </a:r>
          </a:p>
          <a:p>
            <a:r>
              <a:rPr lang="en-US"/>
              <a:t>Portland, Maine</a:t>
            </a:r>
          </a:p>
        </p:txBody>
      </p:sp>
      <p:pic>
        <p:nvPicPr>
          <p:cNvPr id="13315" name="Picture 6"/>
          <p:cNvPicPr>
            <a:picLocks noChangeAspect="1"/>
          </p:cNvPicPr>
          <p:nvPr/>
        </p:nvPicPr>
        <p:blipFill>
          <a:blip r:embed="rId2"/>
          <a:srcRect/>
          <a:stretch>
            <a:fillRect/>
          </a:stretch>
        </p:blipFill>
        <p:spPr bwMode="auto">
          <a:xfrm>
            <a:off x="407988" y="263525"/>
            <a:ext cx="1208087" cy="17176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p:txBody>
          <a:bodyPr/>
          <a:lstStyle/>
          <a:p>
            <a:r>
              <a:rPr lang="en-US"/>
              <a:t>Considerations for Meta-Analysis Results</a:t>
            </a:r>
          </a:p>
        </p:txBody>
      </p:sp>
      <p:sp>
        <p:nvSpPr>
          <p:cNvPr id="34819" name="Rectangle 3"/>
          <p:cNvSpPr>
            <a:spLocks noGrp="1"/>
          </p:cNvSpPr>
          <p:nvPr>
            <p:ph type="body" idx="1"/>
          </p:nvPr>
        </p:nvSpPr>
        <p:spPr>
          <a:xfrm>
            <a:off x="838200" y="1500188"/>
            <a:ext cx="10515600" cy="4430712"/>
          </a:xfrm>
        </p:spPr>
        <p:txBody>
          <a:bodyPr/>
          <a:lstStyle/>
          <a:p>
            <a:pPr>
              <a:lnSpc>
                <a:spcPct val="80000"/>
              </a:lnSpc>
            </a:pPr>
            <a:endParaRPr lang="en-US" sz="2400"/>
          </a:p>
          <a:p>
            <a:pPr>
              <a:lnSpc>
                <a:spcPct val="80000"/>
              </a:lnSpc>
            </a:pPr>
            <a:r>
              <a:rPr lang="en-US" sz="2400"/>
              <a:t>Magnitude of effect – The farther from the null line, the greater the magnitude of effect of an intervention. The overall effect estimate may be skewed by studies with outlying point estimates</a:t>
            </a:r>
          </a:p>
          <a:p>
            <a:pPr>
              <a:lnSpc>
                <a:spcPct val="80000"/>
              </a:lnSpc>
            </a:pPr>
            <a:r>
              <a:rPr lang="en-US" sz="2400"/>
              <a:t>Confidence Interval – A confidence interval that crosses 1, visually indicated by the null line, indicates no statistically significant difference </a:t>
            </a:r>
          </a:p>
          <a:p>
            <a:pPr>
              <a:lnSpc>
                <a:spcPct val="80000"/>
              </a:lnSpc>
            </a:pPr>
            <a:r>
              <a:rPr lang="en-US" sz="2400"/>
              <a:t>Weighting – Meta-analyses are weighted by the sample size of each included study, so a large study will provide greater weight to the overall estimate than smaller studies. The overall effect estimate may be skewed by studies with atypical sample sizes. </a:t>
            </a:r>
          </a:p>
          <a:p>
            <a:pPr>
              <a:lnSpc>
                <a:spcPct val="80000"/>
              </a:lnSpc>
            </a:pPr>
            <a:r>
              <a:rPr lang="en-US" sz="2400"/>
              <a:t>Heterogeneity (I squared ) – A measure of inconsistency across included studies ranging from 0-100% where lower numbers indicate less heterogeneity (i.e. more consistent)</a:t>
            </a:r>
          </a:p>
        </p:txBody>
      </p:sp>
      <p:pic>
        <p:nvPicPr>
          <p:cNvPr id="34820" name="Content Placeholder 4"/>
          <p:cNvPicPr>
            <a:picLocks noChangeAspect="1"/>
          </p:cNvPicPr>
          <p:nvPr/>
        </p:nvPicPr>
        <p:blipFill>
          <a:blip r:embed="rId2"/>
          <a:srcRect/>
          <a:stretch>
            <a:fillRect/>
          </a:stretch>
        </p:blipFill>
        <p:spPr bwMode="auto">
          <a:xfrm>
            <a:off x="0" y="5803900"/>
            <a:ext cx="4137025" cy="10541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p:txBody>
          <a:bodyPr/>
          <a:lstStyle/>
          <a:p>
            <a:r>
              <a:rPr lang="en-US"/>
              <a:t>Considerations for Meta-Analysis Results</a:t>
            </a:r>
          </a:p>
        </p:txBody>
      </p:sp>
      <p:sp>
        <p:nvSpPr>
          <p:cNvPr id="35843" name="Rectangle 3"/>
          <p:cNvSpPr>
            <a:spLocks noGrp="1"/>
          </p:cNvSpPr>
          <p:nvPr>
            <p:ph type="body" idx="1"/>
          </p:nvPr>
        </p:nvSpPr>
        <p:spPr/>
        <p:txBody>
          <a:bodyPr/>
          <a:lstStyle/>
          <a:p>
            <a:r>
              <a:rPr lang="en-US"/>
              <a:t>Sensitivity Analyses – A sensitivity analysis selectively removes studies that may artificially influence the results.</a:t>
            </a:r>
          </a:p>
          <a:p>
            <a:r>
              <a:rPr lang="en-US"/>
              <a:t>Examples of studies that may be removed for sensitivity analysis include incomparable interventions (e.g. a study of diuretics that includes HCTZ and furosemide when all other studies include only HCTZ), different demographic characteristics of patients, poor quality studies, temporality (i.e. studies published years ago may not be applicable to current practice).</a:t>
            </a:r>
          </a:p>
        </p:txBody>
      </p:sp>
      <p:pic>
        <p:nvPicPr>
          <p:cNvPr id="35845" name="Content Placeholder 4"/>
          <p:cNvPicPr>
            <a:picLocks noChangeAspect="1"/>
          </p:cNvPicPr>
          <p:nvPr/>
        </p:nvPicPr>
        <p:blipFill>
          <a:blip r:embed="rId2"/>
          <a:srcRect/>
          <a:stretch>
            <a:fillRect/>
          </a:stretch>
        </p:blipFill>
        <p:spPr bwMode="auto">
          <a:xfrm>
            <a:off x="165100" y="5630863"/>
            <a:ext cx="4137025" cy="10541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p:txBody>
          <a:bodyPr/>
          <a:lstStyle/>
          <a:p>
            <a:r>
              <a:rPr lang="en-US"/>
              <a:t>Considerations for Meta-Analysis Results</a:t>
            </a:r>
          </a:p>
        </p:txBody>
      </p:sp>
      <p:sp>
        <p:nvSpPr>
          <p:cNvPr id="36867" name="Rectangle 3"/>
          <p:cNvSpPr>
            <a:spLocks noGrp="1"/>
          </p:cNvSpPr>
          <p:nvPr>
            <p:ph type="body" idx="1"/>
          </p:nvPr>
        </p:nvSpPr>
        <p:spPr/>
        <p:txBody>
          <a:bodyPr/>
          <a:lstStyle/>
          <a:p>
            <a:r>
              <a:rPr lang="en-US"/>
              <a:t>Subgroup analyses – Stratified analysis of studies exploring the same outcome of interest.</a:t>
            </a:r>
          </a:p>
          <a:p>
            <a:r>
              <a:rPr lang="en-US"/>
              <a:t>Subgroup analyses may be done by patient demographics (e.g. sex, race), interventions (e.g. HCTZ only, HCTZ or furosemide, furosemide only), or timing (e.g. surgery within 6 hours, surgery within 12 hours, etc).</a:t>
            </a:r>
          </a:p>
          <a:p>
            <a:r>
              <a:rPr lang="en-US"/>
              <a:t>Subgroup analyses to be performed should be defined beforehand in the protocol and be limited in numbers to avoid spurious findings. </a:t>
            </a:r>
          </a:p>
          <a:p>
            <a:endParaRPr lang="en-US"/>
          </a:p>
        </p:txBody>
      </p:sp>
      <p:pic>
        <p:nvPicPr>
          <p:cNvPr id="36868" name="Content Placeholder 4"/>
          <p:cNvPicPr>
            <a:picLocks noChangeAspect="1"/>
          </p:cNvPicPr>
          <p:nvPr/>
        </p:nvPicPr>
        <p:blipFill>
          <a:blip r:embed="rId2"/>
          <a:srcRect/>
          <a:stretch>
            <a:fillRect/>
          </a:stretch>
        </p:blipFill>
        <p:spPr bwMode="auto">
          <a:xfrm>
            <a:off x="165100" y="5630863"/>
            <a:ext cx="4137025" cy="10541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p:txBody>
          <a:bodyPr/>
          <a:lstStyle/>
          <a:p>
            <a:endParaRPr lang="en-US"/>
          </a:p>
        </p:txBody>
      </p:sp>
      <p:pic>
        <p:nvPicPr>
          <p:cNvPr id="30724" name="Picture 4"/>
          <p:cNvPicPr>
            <a:picLocks noGrp="1" noChangeAspect="1" noChangeArrowheads="1"/>
          </p:cNvPicPr>
          <p:nvPr>
            <p:ph type="body" idx="1"/>
          </p:nvPr>
        </p:nvPicPr>
        <p:blipFill>
          <a:blip r:embed="rId3"/>
          <a:srcRect/>
          <a:stretch>
            <a:fillRect/>
          </a:stretch>
        </p:blipFill>
        <p:spPr>
          <a:xfrm>
            <a:off x="0" y="368300"/>
            <a:ext cx="10747375" cy="6405563"/>
          </a:xfrm>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p:txBody>
          <a:bodyPr/>
          <a:lstStyle/>
          <a:p>
            <a:r>
              <a:rPr lang="en-US"/>
              <a:t>Heterogeneity</a:t>
            </a:r>
          </a:p>
        </p:txBody>
      </p:sp>
      <p:pic>
        <p:nvPicPr>
          <p:cNvPr id="17412" name="Content Placeholder 4"/>
          <p:cNvPicPr>
            <a:picLocks noChangeAspect="1"/>
          </p:cNvPicPr>
          <p:nvPr/>
        </p:nvPicPr>
        <p:blipFill>
          <a:blip r:embed="rId2"/>
          <a:srcRect/>
          <a:stretch>
            <a:fillRect/>
          </a:stretch>
        </p:blipFill>
        <p:spPr bwMode="auto">
          <a:xfrm>
            <a:off x="165100" y="5630863"/>
            <a:ext cx="4137025" cy="1054100"/>
          </a:xfrm>
          <a:prstGeom prst="rect">
            <a:avLst/>
          </a:prstGeom>
          <a:noFill/>
          <a:ln w="9525">
            <a:noFill/>
            <a:miter lim="800000"/>
            <a:headEnd/>
            <a:tailEnd/>
          </a:ln>
        </p:spPr>
      </p:pic>
      <p:pic>
        <p:nvPicPr>
          <p:cNvPr id="17413" name="Picture 5"/>
          <p:cNvPicPr>
            <a:picLocks noGrp="1" noChangeAspect="1" noChangeArrowheads="1"/>
          </p:cNvPicPr>
          <p:nvPr>
            <p:ph idx="4294967295"/>
          </p:nvPr>
        </p:nvPicPr>
        <p:blipFill>
          <a:blip r:embed="rId3"/>
          <a:srcRect/>
          <a:stretch>
            <a:fillRect/>
          </a:stretch>
        </p:blipFill>
        <p:spPr>
          <a:xfrm>
            <a:off x="1265238" y="1497013"/>
            <a:ext cx="9659937" cy="4351337"/>
          </a:xfrm>
          <a:noFill/>
          <a:ln/>
        </p:spPr>
      </p:pic>
      <p:pic>
        <p:nvPicPr>
          <p:cNvPr id="17414" name="Picture 6"/>
          <p:cNvPicPr>
            <a:picLocks noChangeAspect="1" noChangeArrowheads="1"/>
          </p:cNvPicPr>
          <p:nvPr/>
        </p:nvPicPr>
        <p:blipFill>
          <a:blip r:embed="rId4"/>
          <a:srcRect/>
          <a:stretch>
            <a:fillRect/>
          </a:stretch>
        </p:blipFill>
        <p:spPr bwMode="auto">
          <a:xfrm>
            <a:off x="9567863" y="5630863"/>
            <a:ext cx="2624137" cy="1220787"/>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endParaRPr lang="en-US"/>
          </a:p>
        </p:txBody>
      </p:sp>
      <p:pic>
        <p:nvPicPr>
          <p:cNvPr id="16388" name="Content Placeholder 4"/>
          <p:cNvPicPr>
            <a:picLocks noChangeAspect="1"/>
          </p:cNvPicPr>
          <p:nvPr/>
        </p:nvPicPr>
        <p:blipFill>
          <a:blip r:embed="rId2"/>
          <a:srcRect/>
          <a:stretch>
            <a:fillRect/>
          </a:stretch>
        </p:blipFill>
        <p:spPr bwMode="auto">
          <a:xfrm>
            <a:off x="165100" y="5630863"/>
            <a:ext cx="4137025" cy="1054100"/>
          </a:xfrm>
          <a:prstGeom prst="rect">
            <a:avLst/>
          </a:prstGeom>
          <a:noFill/>
          <a:ln w="9525">
            <a:noFill/>
            <a:miter lim="800000"/>
            <a:headEnd/>
            <a:tailEnd/>
          </a:ln>
        </p:spPr>
      </p:pic>
      <p:pic>
        <p:nvPicPr>
          <p:cNvPr id="16389" name="Picture 5"/>
          <p:cNvPicPr>
            <a:picLocks noGrp="1" noChangeAspect="1" noChangeArrowheads="1"/>
          </p:cNvPicPr>
          <p:nvPr>
            <p:ph idx="4294967295"/>
          </p:nvPr>
        </p:nvPicPr>
        <p:blipFill>
          <a:blip r:embed="rId3"/>
          <a:srcRect/>
          <a:stretch>
            <a:fillRect/>
          </a:stretch>
        </p:blipFill>
        <p:spPr>
          <a:xfrm>
            <a:off x="327025" y="104775"/>
            <a:ext cx="8478838" cy="6753225"/>
          </a:xfrm>
          <a:noFill/>
          <a:ln/>
        </p:spPr>
      </p:pic>
      <p:pic>
        <p:nvPicPr>
          <p:cNvPr id="16390" name="Picture 6"/>
          <p:cNvPicPr>
            <a:picLocks noChangeAspect="1" noChangeArrowheads="1"/>
          </p:cNvPicPr>
          <p:nvPr/>
        </p:nvPicPr>
        <p:blipFill>
          <a:blip r:embed="rId4"/>
          <a:srcRect/>
          <a:stretch>
            <a:fillRect/>
          </a:stretch>
        </p:blipFill>
        <p:spPr bwMode="auto">
          <a:xfrm>
            <a:off x="7675563" y="2546350"/>
            <a:ext cx="2624137" cy="1220788"/>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p:txBody>
          <a:bodyPr/>
          <a:lstStyle/>
          <a:p>
            <a:r>
              <a:rPr lang="en-US"/>
              <a:t>Introduction to Meta-Analysis- Summary</a:t>
            </a:r>
          </a:p>
        </p:txBody>
      </p:sp>
      <p:sp>
        <p:nvSpPr>
          <p:cNvPr id="31747" name="Content Placeholder 2"/>
          <p:cNvSpPr>
            <a:spLocks noGrp="1"/>
          </p:cNvSpPr>
          <p:nvPr>
            <p:ph idx="4294967295"/>
          </p:nvPr>
        </p:nvSpPr>
        <p:spPr/>
        <p:txBody>
          <a:bodyPr/>
          <a:lstStyle/>
          <a:p>
            <a:r>
              <a:rPr lang="en-US" sz="3200"/>
              <a:t> </a:t>
            </a:r>
            <a:r>
              <a:rPr lang="en-US"/>
              <a:t>A meta-analysis is a statistical technique for combining data from multiple independent, sufficiently comparable studies to assess outcomes related to a specific intervention </a:t>
            </a:r>
          </a:p>
          <a:p>
            <a:r>
              <a:rPr lang="en-US"/>
              <a:t>Outcomes are generally reported as odds ratio and relative risk</a:t>
            </a:r>
          </a:p>
          <a:p>
            <a:r>
              <a:rPr lang="en-US"/>
              <a:t>Results will be shown on a forest plot illustrating concepts of magnitude of effect, confidence interval, weighting, and heterogeneity</a:t>
            </a:r>
            <a:endParaRPr lang="en-US" sz="3200"/>
          </a:p>
          <a:p>
            <a:pPr>
              <a:buFont typeface="Arial" charset="0"/>
              <a:buNone/>
            </a:pPr>
            <a:endParaRPr lang="en-US" sz="3200"/>
          </a:p>
          <a:p>
            <a:pPr>
              <a:buFont typeface="Arial" charset="0"/>
              <a:buNone/>
            </a:pPr>
            <a:endParaRPr lang="en-US" sz="3200"/>
          </a:p>
        </p:txBody>
      </p:sp>
      <p:pic>
        <p:nvPicPr>
          <p:cNvPr id="31748" name="Content Placeholder 4"/>
          <p:cNvPicPr>
            <a:picLocks noChangeAspect="1"/>
          </p:cNvPicPr>
          <p:nvPr/>
        </p:nvPicPr>
        <p:blipFill>
          <a:blip r:embed="rId2"/>
          <a:srcRect/>
          <a:stretch>
            <a:fillRect/>
          </a:stretch>
        </p:blipFill>
        <p:spPr bwMode="auto">
          <a:xfrm>
            <a:off x="165100" y="5630863"/>
            <a:ext cx="4137025" cy="10541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a:t>Introduction to Meta-Analysis</a:t>
            </a:r>
          </a:p>
        </p:txBody>
      </p:sp>
      <p:sp>
        <p:nvSpPr>
          <p:cNvPr id="14338" name="Content Placeholder 2"/>
          <p:cNvSpPr>
            <a:spLocks noGrp="1"/>
          </p:cNvSpPr>
          <p:nvPr>
            <p:ph idx="1"/>
          </p:nvPr>
        </p:nvSpPr>
        <p:spPr/>
        <p:txBody>
          <a:bodyPr/>
          <a:lstStyle/>
          <a:p>
            <a:r>
              <a:rPr lang="en-US" sz="3200"/>
              <a:t>What is a systematic review? </a:t>
            </a:r>
          </a:p>
          <a:p>
            <a:pPr>
              <a:buFont typeface="Arial" charset="0"/>
              <a:buNone/>
            </a:pPr>
            <a:endParaRPr lang="en-US" sz="3200"/>
          </a:p>
          <a:p>
            <a:r>
              <a:rPr lang="en-US" sz="3200"/>
              <a:t>A systematic review is a research methodology that tries to identify, select, appraise, and synthesize all research evidence relevant to a specific research question </a:t>
            </a:r>
          </a:p>
        </p:txBody>
      </p:sp>
      <p:pic>
        <p:nvPicPr>
          <p:cNvPr id="14339" name="Content Placeholder 4"/>
          <p:cNvPicPr>
            <a:picLocks noChangeAspect="1"/>
          </p:cNvPicPr>
          <p:nvPr/>
        </p:nvPicPr>
        <p:blipFill>
          <a:blip r:embed="rId2"/>
          <a:srcRect/>
          <a:stretch>
            <a:fillRect/>
          </a:stretch>
        </p:blipFill>
        <p:spPr bwMode="auto">
          <a:xfrm>
            <a:off x="165100" y="5630863"/>
            <a:ext cx="4137025" cy="1054100"/>
          </a:xfrm>
          <a:prstGeom prst="rect">
            <a:avLst/>
          </a:prstGeom>
          <a:noFill/>
          <a:ln w="9525">
            <a:noFill/>
            <a:miter lim="800000"/>
            <a:headEnd/>
            <a:tailEnd/>
          </a:ln>
        </p:spPr>
      </p:pic>
      <p:pic>
        <p:nvPicPr>
          <p:cNvPr id="14341" name="Picture 5"/>
          <p:cNvPicPr>
            <a:picLocks noChangeAspect="1" noChangeArrowheads="1"/>
          </p:cNvPicPr>
          <p:nvPr/>
        </p:nvPicPr>
        <p:blipFill>
          <a:blip r:embed="rId3"/>
          <a:srcRect/>
          <a:stretch>
            <a:fillRect/>
          </a:stretch>
        </p:blipFill>
        <p:spPr bwMode="auto">
          <a:xfrm>
            <a:off x="8181975" y="4956175"/>
            <a:ext cx="2624138" cy="1220788"/>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p:txBody>
          <a:bodyPr/>
          <a:lstStyle/>
          <a:p>
            <a:r>
              <a:rPr lang="en-US"/>
              <a:t>Introduction to Meta-Analysis</a:t>
            </a:r>
          </a:p>
        </p:txBody>
      </p:sp>
      <p:sp>
        <p:nvSpPr>
          <p:cNvPr id="15363" name="Content Placeholder 2"/>
          <p:cNvSpPr>
            <a:spLocks noGrp="1"/>
          </p:cNvSpPr>
          <p:nvPr>
            <p:ph idx="4294967295"/>
          </p:nvPr>
        </p:nvSpPr>
        <p:spPr/>
        <p:txBody>
          <a:bodyPr/>
          <a:lstStyle/>
          <a:p>
            <a:r>
              <a:rPr lang="en-US" sz="3200"/>
              <a:t>What is a meta-analysis?</a:t>
            </a:r>
          </a:p>
          <a:p>
            <a:endParaRPr lang="en-US" sz="3200"/>
          </a:p>
          <a:p>
            <a:r>
              <a:rPr lang="en-US"/>
              <a:t>A meta-analysis is a statistical technique for combining data from multiple independent, sufficiently comparable studies to assess outcomes related to a specific intervention </a:t>
            </a:r>
          </a:p>
        </p:txBody>
      </p:sp>
      <p:pic>
        <p:nvPicPr>
          <p:cNvPr id="15364" name="Content Placeholder 4"/>
          <p:cNvPicPr>
            <a:picLocks noChangeAspect="1"/>
          </p:cNvPicPr>
          <p:nvPr/>
        </p:nvPicPr>
        <p:blipFill>
          <a:blip r:embed="rId2"/>
          <a:srcRect/>
          <a:stretch>
            <a:fillRect/>
          </a:stretch>
        </p:blipFill>
        <p:spPr bwMode="auto">
          <a:xfrm>
            <a:off x="165100" y="5630863"/>
            <a:ext cx="4137025" cy="10541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p:txBody>
          <a:bodyPr/>
          <a:lstStyle/>
          <a:p>
            <a:r>
              <a:rPr lang="en-US"/>
              <a:t>Introduction to Meta-Analysis</a:t>
            </a:r>
          </a:p>
        </p:txBody>
      </p:sp>
      <p:pic>
        <p:nvPicPr>
          <p:cNvPr id="18436" name="Content Placeholder 4"/>
          <p:cNvPicPr>
            <a:picLocks noChangeAspect="1"/>
          </p:cNvPicPr>
          <p:nvPr/>
        </p:nvPicPr>
        <p:blipFill>
          <a:blip r:embed="rId3"/>
          <a:srcRect/>
          <a:stretch>
            <a:fillRect/>
          </a:stretch>
        </p:blipFill>
        <p:spPr bwMode="auto">
          <a:xfrm>
            <a:off x="165100" y="5630863"/>
            <a:ext cx="4137025" cy="1054100"/>
          </a:xfrm>
          <a:prstGeom prst="rect">
            <a:avLst/>
          </a:prstGeom>
          <a:noFill/>
          <a:ln w="9525">
            <a:noFill/>
            <a:miter lim="800000"/>
            <a:headEnd/>
            <a:tailEnd/>
          </a:ln>
        </p:spPr>
      </p:pic>
      <p:graphicFrame>
        <p:nvGraphicFramePr>
          <p:cNvPr id="2" name="Diagram 1">
            <a:extLst>
              <a:ext uri="{FF2B5EF4-FFF2-40B4-BE49-F238E27FC236}">
                <a16:creationId xmlns:a16="http://schemas.microsoft.com/office/drawing/2014/main" id="{F012E8F0-68EB-4EB9-909D-5AD2831D5433}"/>
              </a:ext>
            </a:extLst>
          </p:cNvPr>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8445" name="Picture 13"/>
          <p:cNvPicPr>
            <a:picLocks noChangeAspect="1" noChangeArrowheads="1"/>
          </p:cNvPicPr>
          <p:nvPr/>
        </p:nvPicPr>
        <p:blipFill>
          <a:blip r:embed="rId9"/>
          <a:srcRect/>
          <a:stretch>
            <a:fillRect/>
          </a:stretch>
        </p:blipFill>
        <p:spPr bwMode="auto">
          <a:xfrm>
            <a:off x="9567863" y="5637213"/>
            <a:ext cx="2624137" cy="1220787"/>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p:txBody>
          <a:bodyPr/>
          <a:lstStyle/>
          <a:p>
            <a:r>
              <a:rPr lang="en-US"/>
              <a:t>Introduction to Meta-Analysis</a:t>
            </a:r>
          </a:p>
        </p:txBody>
      </p:sp>
      <p:sp>
        <p:nvSpPr>
          <p:cNvPr id="20483" name="Content Placeholder 2"/>
          <p:cNvSpPr>
            <a:spLocks noGrp="1"/>
          </p:cNvSpPr>
          <p:nvPr>
            <p:ph idx="4294967295"/>
          </p:nvPr>
        </p:nvSpPr>
        <p:spPr/>
        <p:txBody>
          <a:bodyPr/>
          <a:lstStyle/>
          <a:p>
            <a:r>
              <a:rPr lang="en-US"/>
              <a:t>Why Perform a Meta-Analysis? </a:t>
            </a:r>
          </a:p>
          <a:p>
            <a:pPr marL="742950" lvl="1" indent="-285750"/>
            <a:r>
              <a:rPr lang="en-US"/>
              <a:t>Increase power (precision) of estimates</a:t>
            </a:r>
          </a:p>
          <a:p>
            <a:pPr marL="742950" lvl="1" indent="-285750"/>
            <a:r>
              <a:rPr lang="en-US"/>
              <a:t>Quantify effect sizes and their uncertainty</a:t>
            </a:r>
          </a:p>
          <a:p>
            <a:pPr marL="742950" lvl="1" indent="-285750"/>
            <a:r>
              <a:rPr lang="en-US"/>
              <a:t>Improve applicability </a:t>
            </a:r>
          </a:p>
          <a:p>
            <a:pPr marL="742950" lvl="1" indent="-285750"/>
            <a:r>
              <a:rPr lang="en-US"/>
              <a:t>Assess consistency of results</a:t>
            </a:r>
          </a:p>
          <a:p>
            <a:pPr marL="742950" lvl="1" indent="-285750"/>
            <a:r>
              <a:rPr lang="en-US"/>
              <a:t>Answer questions not posed by individual studies (factors that differ across studies)</a:t>
            </a:r>
          </a:p>
          <a:p>
            <a:pPr marL="742950" lvl="1" indent="-285750"/>
            <a:r>
              <a:rPr lang="en-US"/>
              <a:t>Settle controversies from conflicting studies or generate new hypotheses </a:t>
            </a:r>
          </a:p>
        </p:txBody>
      </p:sp>
      <p:pic>
        <p:nvPicPr>
          <p:cNvPr id="20484" name="Content Placeholder 4"/>
          <p:cNvPicPr>
            <a:picLocks noChangeAspect="1"/>
          </p:cNvPicPr>
          <p:nvPr/>
        </p:nvPicPr>
        <p:blipFill>
          <a:blip r:embed="rId2"/>
          <a:srcRect/>
          <a:stretch>
            <a:fillRect/>
          </a:stretch>
        </p:blipFill>
        <p:spPr bwMode="auto">
          <a:xfrm>
            <a:off x="165100" y="5630863"/>
            <a:ext cx="4137025" cy="1054100"/>
          </a:xfrm>
          <a:prstGeom prst="rect">
            <a:avLst/>
          </a:prstGeom>
          <a:noFill/>
          <a:ln w="9525">
            <a:noFill/>
            <a:miter lim="800000"/>
            <a:headEnd/>
            <a:tailEnd/>
          </a:ln>
        </p:spPr>
      </p:pic>
      <p:pic>
        <p:nvPicPr>
          <p:cNvPr id="20485" name="Picture 5"/>
          <p:cNvPicPr>
            <a:picLocks noChangeAspect="1" noChangeArrowheads="1"/>
          </p:cNvPicPr>
          <p:nvPr/>
        </p:nvPicPr>
        <p:blipFill>
          <a:blip r:embed="rId3"/>
          <a:srcRect/>
          <a:stretch>
            <a:fillRect/>
          </a:stretch>
        </p:blipFill>
        <p:spPr bwMode="auto">
          <a:xfrm>
            <a:off x="9567863" y="5630863"/>
            <a:ext cx="2624137" cy="1220787"/>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p:txBody>
          <a:bodyPr/>
          <a:lstStyle/>
          <a:p>
            <a:r>
              <a:rPr lang="en-US"/>
              <a:t>Introduction to Meta-Analysis</a:t>
            </a:r>
          </a:p>
        </p:txBody>
      </p:sp>
      <p:sp>
        <p:nvSpPr>
          <p:cNvPr id="32771" name="Rectangle 3"/>
          <p:cNvSpPr>
            <a:spLocks noGrp="1"/>
          </p:cNvSpPr>
          <p:nvPr>
            <p:ph type="body" idx="1"/>
          </p:nvPr>
        </p:nvSpPr>
        <p:spPr/>
        <p:txBody>
          <a:bodyPr/>
          <a:lstStyle/>
          <a:p>
            <a:r>
              <a:rPr lang="en-US"/>
              <a:t>Not all systematic reviews will yield a meta-analysis since often, the studies are not amenable to combining if they are too heterogeneous </a:t>
            </a:r>
          </a:p>
          <a:p>
            <a:r>
              <a:rPr lang="en-US"/>
              <a:t>However, every meta-analysis should always follow a rigorous systematic review</a:t>
            </a:r>
          </a:p>
          <a:p>
            <a:r>
              <a:rPr lang="en-US"/>
              <a:t>Studies must be sufficiently similar regarding populations, interventions, comparisons, outcomes, and timing (PICOT) to be pooled for meta-analysis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lstStyle/>
          <a:p>
            <a:endParaRPr lang="en-US"/>
          </a:p>
        </p:txBody>
      </p:sp>
      <p:pic>
        <p:nvPicPr>
          <p:cNvPr id="27653" name="Picture 5"/>
          <p:cNvPicPr>
            <a:picLocks noGrp="1" noChangeAspect="1" noChangeArrowheads="1"/>
          </p:cNvPicPr>
          <p:nvPr>
            <p:ph type="body" idx="1"/>
          </p:nvPr>
        </p:nvPicPr>
        <p:blipFill>
          <a:blip r:embed="rId2"/>
          <a:srcRect/>
          <a:stretch>
            <a:fillRect/>
          </a:stretch>
        </p:blipFill>
        <p:spPr>
          <a:xfrm>
            <a:off x="1144588" y="9525"/>
            <a:ext cx="8432800" cy="6799263"/>
          </a:xfrm>
          <a:noFill/>
          <a:ln/>
        </p:spPr>
      </p:pic>
      <p:pic>
        <p:nvPicPr>
          <p:cNvPr id="27654" name="Picture 6"/>
          <p:cNvPicPr>
            <a:picLocks noChangeAspect="1" noChangeArrowheads="1"/>
          </p:cNvPicPr>
          <p:nvPr/>
        </p:nvPicPr>
        <p:blipFill>
          <a:blip r:embed="rId3"/>
          <a:srcRect/>
          <a:stretch>
            <a:fillRect/>
          </a:stretch>
        </p:blipFill>
        <p:spPr bwMode="auto">
          <a:xfrm>
            <a:off x="9567863" y="5630863"/>
            <a:ext cx="2624137" cy="1220787"/>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p:txBody>
          <a:bodyPr/>
          <a:lstStyle/>
          <a:p>
            <a:endParaRPr lang="en-US"/>
          </a:p>
        </p:txBody>
      </p:sp>
      <p:pic>
        <p:nvPicPr>
          <p:cNvPr id="39939" name="Picture 3"/>
          <p:cNvPicPr>
            <a:picLocks noGrp="1" noChangeAspect="1" noChangeArrowheads="1"/>
          </p:cNvPicPr>
          <p:nvPr>
            <p:ph type="body" idx="1"/>
          </p:nvPr>
        </p:nvPicPr>
        <p:blipFill>
          <a:blip r:embed="rId3"/>
          <a:srcRect/>
          <a:stretch>
            <a:fillRect/>
          </a:stretch>
        </p:blipFill>
        <p:spPr>
          <a:xfrm>
            <a:off x="0" y="368300"/>
            <a:ext cx="10747375" cy="6405563"/>
          </a:xfrm>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p:txBody>
          <a:bodyPr/>
          <a:lstStyle/>
          <a:p>
            <a:r>
              <a:rPr lang="en-US"/>
              <a:t>Random vs Fixed effect models</a:t>
            </a:r>
          </a:p>
        </p:txBody>
      </p:sp>
      <p:sp>
        <p:nvSpPr>
          <p:cNvPr id="37891" name="Rectangle 3"/>
          <p:cNvSpPr>
            <a:spLocks noGrp="1"/>
          </p:cNvSpPr>
          <p:nvPr>
            <p:ph type="body" idx="1"/>
          </p:nvPr>
        </p:nvSpPr>
        <p:spPr/>
        <p:txBody>
          <a:bodyPr/>
          <a:lstStyle/>
          <a:p>
            <a:r>
              <a:rPr lang="en-US"/>
              <a:t>Random effects models consider both within-study and between-study variability and assumes that studies included in the meta-analysis are a random sample from all possible studies. </a:t>
            </a:r>
          </a:p>
          <a:p>
            <a:pPr lvl="1"/>
            <a:r>
              <a:rPr lang="en-US"/>
              <a:t>Generally the preferred model for meta-analysis</a:t>
            </a:r>
          </a:p>
          <a:p>
            <a:r>
              <a:rPr lang="en-US"/>
              <a:t>Fixed effects models consider only within-study variability which assumes that studies use identical methods, patients, and measurements. </a:t>
            </a:r>
          </a:p>
        </p:txBody>
      </p:sp>
      <p:pic>
        <p:nvPicPr>
          <p:cNvPr id="37892" name="Content Placeholder 4"/>
          <p:cNvPicPr>
            <a:picLocks noChangeAspect="1"/>
          </p:cNvPicPr>
          <p:nvPr/>
        </p:nvPicPr>
        <p:blipFill>
          <a:blip r:embed="rId2"/>
          <a:srcRect/>
          <a:stretch>
            <a:fillRect/>
          </a:stretch>
        </p:blipFill>
        <p:spPr bwMode="auto">
          <a:xfrm>
            <a:off x="165100" y="5630863"/>
            <a:ext cx="4137025" cy="10541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TotalTime>
  <Words>654</Words>
  <Application>Microsoft Office PowerPoint</Application>
  <PresentationFormat>Widescreen</PresentationFormat>
  <Paragraphs>53</Paragraphs>
  <Slides>16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Arial</vt:lpstr>
      <vt:lpstr>Calibri Light</vt:lpstr>
      <vt:lpstr>Office Theme</vt:lpstr>
      <vt:lpstr>EAST GRADE course 2019 Introduction to Meta-Analysis</vt:lpstr>
      <vt:lpstr>Introduction to Meta-Analysis</vt:lpstr>
      <vt:lpstr>Introduction to Meta-Analysis</vt:lpstr>
      <vt:lpstr>Introduction to Meta-Analysis</vt:lpstr>
      <vt:lpstr>Introduction to Meta-Analysis</vt:lpstr>
      <vt:lpstr>Introduction to Meta-Analysis</vt:lpstr>
      <vt:lpstr>PowerPoint Presentation</vt:lpstr>
      <vt:lpstr>PowerPoint Presentation</vt:lpstr>
      <vt:lpstr>Random vs Fixed effect models</vt:lpstr>
      <vt:lpstr>Considerations for Meta-Analysis Results</vt:lpstr>
      <vt:lpstr>Considerations for Meta-Analysis Results</vt:lpstr>
      <vt:lpstr>Considerations for Meta-Analysis Results</vt:lpstr>
      <vt:lpstr>PowerPoint Presentation</vt:lpstr>
      <vt:lpstr>Heterogeneity</vt:lpstr>
      <vt:lpstr>PowerPoint Presentation</vt:lpstr>
      <vt:lpstr>Introduction to Meta-Analysis-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George Kasotakis, MD, MPH</dc:creator>
  <cp:lastModifiedBy>Christine Eme</cp:lastModifiedBy>
  <cp:revision>13</cp:revision>
  <dcterms:created xsi:type="dcterms:W3CDTF">2018-11-10T17:25:49Z</dcterms:created>
  <dcterms:modified xsi:type="dcterms:W3CDTF">2019-01-11T14:52:08Z</dcterms:modified>
</cp:coreProperties>
</file>