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71" r:id="rId9"/>
    <p:sldId id="264" r:id="rId10"/>
    <p:sldId id="265" r:id="rId11"/>
    <p:sldId id="266" r:id="rId12"/>
    <p:sldId id="273" r:id="rId13"/>
    <p:sldId id="288" r:id="rId14"/>
    <p:sldId id="275" r:id="rId15"/>
    <p:sldId id="276" r:id="rId16"/>
    <p:sldId id="277" r:id="rId17"/>
    <p:sldId id="278" r:id="rId18"/>
    <p:sldId id="289" r:id="rId19"/>
    <p:sldId id="280" r:id="rId20"/>
    <p:sldId id="281" r:id="rId21"/>
    <p:sldId id="282" r:id="rId2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/>
    <p:restoredTop sz="94685"/>
  </p:normalViewPr>
  <p:slideViewPr>
    <p:cSldViewPr snapToGrid="0" snapToObjects="1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/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9E318-565E-450B-BEA1-1FEF5A518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4357C-F8A0-4D3B-9198-3E4BCDE2CEAF}" type="datetimeFigureOut">
              <a:rPr lang="en-US"/>
              <a:pPr>
                <a:defRPr/>
              </a:pPr>
              <a:t>1/24/2019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ECBA9-DC8B-4284-858E-803A6705E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D2768-39F5-443A-AF3D-1933F0F87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38F8A-98D0-4140-8F21-DB929B475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/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CAE22-F61A-48BB-A82A-D36265906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1421A-8691-4392-85FA-1E3A804C57D7}" type="datetimeFigureOut">
              <a:rPr lang="en-US"/>
              <a:pPr>
                <a:defRPr/>
              </a:pPr>
              <a:t>1/24/2019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37BCC-5FB4-4384-A5E8-AF93574AE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7DAD4-D2A8-4D20-9B48-EB4110594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2EA05-06ED-4495-8E51-405CA12F9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8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/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/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8C64E8-D9B8-4CFB-BC27-95A784157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34CE-822A-4DBD-AFCC-0ED07EEF3D7E}" type="datetimeFigureOut">
              <a:rPr lang="en-US"/>
              <a:pPr>
                <a:defRPr/>
              </a:pPr>
              <a:t>1/24/2019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8E409-9C1A-492F-95BD-296051F70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9CCD0-3E90-486E-BA3D-24296C984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2E6B1-AB3F-47B4-BC52-BBD040E21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389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/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CF6AD-1CE6-403B-9811-5BD416665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38C10-970D-40CC-B7FD-5CC52293A939}" type="datetimeFigureOut">
              <a:rPr lang="en-US"/>
              <a:pPr>
                <a:defRPr/>
              </a:pPr>
              <a:t>1/24/2019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C28AE-31AF-4A0B-B90B-897C12D3E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0EE77-3085-4119-87A2-D261455CA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821F0-F819-4350-B18C-CF60618A5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95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/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F6C98-D904-411E-BF68-919D0B01B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F866C-EC44-49F9-8BA9-395872F59D0B}" type="datetimeFigureOut">
              <a:rPr lang="en-US"/>
              <a:pPr>
                <a:defRPr/>
              </a:pPr>
              <a:t>1/24/2019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C5A4A-3B94-4382-B31C-29E51FA79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A3A48-3A6F-4E0E-8130-D44B6C41F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FCAB4-10A6-42F0-8534-998D6F480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29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/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/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F70BEF7-CBF6-421B-8285-87685781A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80925-7D34-431F-8CB8-E5DA59A232B1}" type="datetimeFigureOut">
              <a:rPr lang="en-US"/>
              <a:pPr>
                <a:defRPr/>
              </a:pPr>
              <a:t>1/24/2019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F6CEF89-6365-4CCC-9A4B-569DA35F7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4070422-6D8B-42EE-AB22-6BD8EE84B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2E5BD-97CC-4FE6-A019-BCDBB570B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10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/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/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/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/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7BC2ED9-A8BE-4262-9487-C09E162FB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B7B0-97FB-4871-BF46-E2125AD78315}" type="datetimeFigureOut">
              <a:rPr lang="en-US"/>
              <a:pPr>
                <a:defRPr/>
              </a:pPr>
              <a:t>1/24/2019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E77655D-4D6C-40DC-9E6D-E98DBBEE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1B09885-C223-4E9A-976E-ECADC45C8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DF325-DDF8-4FF5-ACB5-939CA0A43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24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4F9FA7A-CCF6-4199-A708-E60C2FD36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33C5E-23C0-49DA-9318-F2B872B676BF}" type="datetimeFigureOut">
              <a:rPr lang="en-US"/>
              <a:pPr>
                <a:defRPr/>
              </a:pPr>
              <a:t>1/24/2019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547EB86-E93C-4E7C-B06F-C7685352F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F855974-CC51-40A6-A118-C9B154DCB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C27C9-D4EE-4C8C-AC28-4BB1F30CB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5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8B9BF0C-9F49-4E3E-BEC7-DF296E403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9C471-BC95-4A67-911B-94A4516847FA}" type="datetimeFigureOut">
              <a:rPr lang="en-US"/>
              <a:pPr>
                <a:defRPr/>
              </a:pPr>
              <a:t>1/24/2019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2F55410-0557-4861-9187-95B80228D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F33AA50-2405-4735-8838-039C4C9E4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E960C-699D-4C0C-9CBE-9F7C3EFE5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4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/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/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2A4952D-B557-49E5-8709-A97D94853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6AC60-6828-40D6-9DFC-B1338F21D50D}" type="datetimeFigureOut">
              <a:rPr lang="en-US"/>
              <a:pPr>
                <a:defRPr/>
              </a:pPr>
              <a:t>1/24/2019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EA6938-C4C5-4A76-8C90-8C36D1EBD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5057B32-A604-47C8-9EF3-7B235D8D4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78C7B-A94C-41BC-9C47-AB2EEFD8F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62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/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>
            <a:extLst/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FF4D745-3CBF-467F-999A-F71E79D28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FA77D-CB42-46D6-91AE-7A4970D3704C}" type="datetimeFigureOut">
              <a:rPr lang="en-US"/>
              <a:pPr>
                <a:defRPr/>
              </a:pPr>
              <a:t>1/24/2019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3C3F308-D841-43B2-9130-77133D63F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4593A52-158B-4E92-88A1-26D1B2318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A3B28-9018-4D48-B42C-25F314AFD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178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A33CE31-4E07-4D6E-8FAD-79D66D55FD7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45AE60B-83F1-4DB9-93B3-2BD2856D91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8A5DA-5924-49B2-BAD3-8035C992CA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FF5422-C004-4C17-BD74-551C98FA4F83}" type="datetimeFigureOut">
              <a:rPr lang="en-US"/>
              <a:pPr>
                <a:defRPr/>
              </a:pPr>
              <a:t>1/24/2019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B2AC7-3F70-437B-BC3B-D95A9E33F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009CE-C0BF-443B-9FFE-93A8227F2F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E09B4FB-882F-4116-919A-3F8359F04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4C430E7E-06F4-4281-A699-3503F421D0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800" dirty="0"/>
              <a:t>EAST GRADE course 2019</a:t>
            </a:r>
            <a:br>
              <a:rPr lang="en-US" altLang="en-US" sz="4800" dirty="0"/>
            </a:br>
            <a:r>
              <a:rPr lang="en-US" altLang="en-US" sz="4800" dirty="0"/>
              <a:t>Creating Recommendations</a:t>
            </a:r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id="{D96E8D69-83D9-46CA-A87F-3A802984D1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John R. Lunde, DNP, AGACNP-BC, TCRN, FCCM</a:t>
            </a:r>
          </a:p>
          <a:p>
            <a:pPr eaLnBrk="1" hangingPunct="1"/>
            <a:r>
              <a:rPr lang="en-US" altLang="en-US" dirty="0"/>
              <a:t>George Kasotakis, MD MPH FACS FCCM</a:t>
            </a:r>
          </a:p>
        </p:txBody>
      </p:sp>
      <p:pic>
        <p:nvPicPr>
          <p:cNvPr id="2052" name="Picture 6">
            <a:extLst>
              <a:ext uri="{FF2B5EF4-FFF2-40B4-BE49-F238E27FC236}">
                <a16:creationId xmlns:a16="http://schemas.microsoft.com/office/drawing/2014/main" id="{E6109B58-5322-48A4-8C1D-9EE059D507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8" y="263525"/>
            <a:ext cx="1208087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BDF3E6D3-4BD7-4031-A089-38CA996B4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Implications of Recommendation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5BF1AC0A-619C-46D7-BB6A-0F2CF73A4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eaLnBrk="1" hangingPunct="1"/>
            <a:r>
              <a:rPr lang="en-US" altLang="en-US" dirty="0"/>
              <a:t>The implication of a strong recommendation are: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600" dirty="0"/>
              <a:t>Patients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600" dirty="0"/>
              <a:t>Clinicians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600" dirty="0"/>
              <a:t>Policy Makers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It essentially dictates the new standard of care</a:t>
            </a:r>
          </a:p>
        </p:txBody>
      </p:sp>
      <p:pic>
        <p:nvPicPr>
          <p:cNvPr id="10244" name="Content Placeholder 4">
            <a:extLst>
              <a:ext uri="{FF2B5EF4-FFF2-40B4-BE49-F238E27FC236}">
                <a16:creationId xmlns:a16="http://schemas.microsoft.com/office/drawing/2014/main" id="{6D6E2B00-34BB-42D1-8890-3B87D1D30A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30863"/>
            <a:ext cx="41370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6F98B4FD-C093-4AF3-9F42-ACC3DFAD7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implications of a weak recommendation are: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600" dirty="0"/>
              <a:t>Patients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600" dirty="0"/>
              <a:t>Clinicians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600" dirty="0"/>
              <a:t>Policy Makers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endParaRPr lang="en-US" altLang="en-US" sz="2600" dirty="0"/>
          </a:p>
          <a:p>
            <a:r>
              <a:rPr lang="en-US" altLang="en-US" sz="3000" dirty="0"/>
              <a:t>It implies the intervention should be considered in the majority of clinically applicable situations </a:t>
            </a:r>
          </a:p>
          <a:p>
            <a:pPr eaLnBrk="1" hangingPunct="1"/>
            <a:endParaRPr lang="en-US" altLang="en-US" dirty="0"/>
          </a:p>
        </p:txBody>
      </p:sp>
      <p:pic>
        <p:nvPicPr>
          <p:cNvPr id="11268" name="Content Placeholder 4">
            <a:extLst>
              <a:ext uri="{FF2B5EF4-FFF2-40B4-BE49-F238E27FC236}">
                <a16:creationId xmlns:a16="http://schemas.microsoft.com/office/drawing/2014/main" id="{44C154AB-F179-47F3-AB3A-041A4ACDD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30863"/>
            <a:ext cx="41370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4B1E77DA-9869-4EE4-BC6D-AE6195112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Questions</a:t>
            </a:r>
          </a:p>
        </p:txBody>
      </p:sp>
      <p:pic>
        <p:nvPicPr>
          <p:cNvPr id="18436" name="Content Placeholder 4">
            <a:extLst>
              <a:ext uri="{FF2B5EF4-FFF2-40B4-BE49-F238E27FC236}">
                <a16:creationId xmlns:a16="http://schemas.microsoft.com/office/drawing/2014/main" id="{0EE7E2B3-6A69-4E58-A80C-C994A93D2C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30863"/>
            <a:ext cx="41370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F19BB178-8624-44EB-BE24-5026FE69FC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800" dirty="0"/>
              <a:t>EAST GRADE course 2019</a:t>
            </a:r>
            <a:br>
              <a:rPr lang="en-US" altLang="en-US" sz="4800" dirty="0"/>
            </a:br>
            <a:r>
              <a:rPr lang="en-US" altLang="en-US" sz="4800" dirty="0"/>
              <a:t>Drafting the Manuscript</a:t>
            </a:r>
          </a:p>
        </p:txBody>
      </p:sp>
      <p:sp>
        <p:nvSpPr>
          <p:cNvPr id="19459" name="Subtitle 2">
            <a:extLst>
              <a:ext uri="{FF2B5EF4-FFF2-40B4-BE49-F238E27FC236}">
                <a16:creationId xmlns:a16="http://schemas.microsoft.com/office/drawing/2014/main" id="{DC929655-5B78-4883-8765-1D4E965879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John R. Lunde, DNP, AGACNP-BC, TCRN, FCCM</a:t>
            </a:r>
          </a:p>
          <a:p>
            <a:r>
              <a:rPr lang="en-US" altLang="en-US" dirty="0"/>
              <a:t>George Kasotakis, MD MPH FACS FCCM</a:t>
            </a:r>
          </a:p>
          <a:p>
            <a:pPr eaLnBrk="1" hangingPunct="1"/>
            <a:endParaRPr lang="en-US" altLang="en-US" dirty="0"/>
          </a:p>
        </p:txBody>
      </p:sp>
      <p:pic>
        <p:nvPicPr>
          <p:cNvPr id="19460" name="Picture 6">
            <a:extLst>
              <a:ext uri="{FF2B5EF4-FFF2-40B4-BE49-F238E27FC236}">
                <a16:creationId xmlns:a16="http://schemas.microsoft.com/office/drawing/2014/main" id="{2C1BC229-A544-48A3-8430-1102A015B7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8" y="263525"/>
            <a:ext cx="1208087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4436DBB7-6050-408B-BC6D-7CAF0B4E6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Overall Approach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ABBF107F-D202-4F95-ADF3-0924046D5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JOT limits manuscripts to 5000 words</a:t>
            </a:r>
          </a:p>
          <a:p>
            <a:pPr eaLnBrk="1" hangingPunct="1"/>
            <a:r>
              <a:rPr lang="en-US" altLang="en-US"/>
              <a:t>Structured abstract is limited to 300 words</a:t>
            </a:r>
          </a:p>
          <a:p>
            <a:pPr eaLnBrk="1" hangingPunct="1"/>
            <a:r>
              <a:rPr lang="en-US" altLang="en-US"/>
              <a:t>Limited to 8 figures and tables which include “Summary of Recommendations” figure</a:t>
            </a:r>
          </a:p>
        </p:txBody>
      </p:sp>
      <p:pic>
        <p:nvPicPr>
          <p:cNvPr id="20484" name="Content Placeholder 4">
            <a:extLst>
              <a:ext uri="{FF2B5EF4-FFF2-40B4-BE49-F238E27FC236}">
                <a16:creationId xmlns:a16="http://schemas.microsoft.com/office/drawing/2014/main" id="{0684FD27-0A1D-4109-BC7C-012A203990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30863"/>
            <a:ext cx="41370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EC65ED68-1AED-4322-8F90-505A6BFE8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Format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E0BE52F3-FE9F-470E-A153-F83DECCCE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298" y="1825625"/>
            <a:ext cx="10515600" cy="4351338"/>
          </a:xfrm>
        </p:spPr>
        <p:txBody>
          <a:bodyPr/>
          <a:lstStyle/>
          <a:p>
            <a:pPr eaLnBrk="1" hangingPunct="1"/>
            <a:r>
              <a:rPr lang="en-US" altLang="en-US" b="1" dirty="0"/>
              <a:t>Title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b="1" dirty="0"/>
              <a:t>Abstract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b="1" dirty="0"/>
              <a:t>Introduction</a:t>
            </a:r>
            <a:r>
              <a:rPr lang="en-US" altLang="en-US" dirty="0"/>
              <a:t>: </a:t>
            </a:r>
            <a:r>
              <a:rPr lang="en-US" sz="2800" dirty="0"/>
              <a:t>Discuss the magnitude of the problem; known data; knowledge gap; aim of the project</a:t>
            </a: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b="1" dirty="0"/>
              <a:t>Objectives: </a:t>
            </a:r>
            <a:r>
              <a:rPr lang="en-US" altLang="en-US" dirty="0"/>
              <a:t>What you set out to accomplish</a:t>
            </a:r>
          </a:p>
        </p:txBody>
      </p:sp>
      <p:pic>
        <p:nvPicPr>
          <p:cNvPr id="21508" name="Content Placeholder 4">
            <a:extLst>
              <a:ext uri="{FF2B5EF4-FFF2-40B4-BE49-F238E27FC236}">
                <a16:creationId xmlns:a16="http://schemas.microsoft.com/office/drawing/2014/main" id="{13E564D9-90AA-40C1-83F2-39EC4E98FE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30863"/>
            <a:ext cx="41370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9A151C8B-BDE4-467C-83F9-1C0976D1E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9525"/>
            <a:ext cx="10515600" cy="4351338"/>
          </a:xfrm>
        </p:spPr>
        <p:txBody>
          <a:bodyPr/>
          <a:lstStyle/>
          <a:p>
            <a:pPr eaLnBrk="1" hangingPunct="1"/>
            <a:r>
              <a:rPr lang="en-US" altLang="en-US" dirty="0"/>
              <a:t>Identification of Resources – Literature Search:</a:t>
            </a:r>
          </a:p>
          <a:p>
            <a:pPr lvl="1"/>
            <a:r>
              <a:rPr lang="en-US" altLang="en-US" dirty="0"/>
              <a:t>How the lit search was conducted, what engines, what terms </a:t>
            </a:r>
          </a:p>
          <a:p>
            <a:pPr lvl="1"/>
            <a:r>
              <a:rPr lang="en-US" altLang="en-US" dirty="0"/>
              <a:t>Include Prisma flow chart! </a:t>
            </a:r>
          </a:p>
          <a:p>
            <a:pPr lvl="1"/>
            <a:endParaRPr lang="en-US" altLang="en-US" dirty="0"/>
          </a:p>
          <a:p>
            <a:pPr eaLnBrk="1" hangingPunct="1"/>
            <a:r>
              <a:rPr lang="en-US" altLang="en-US" dirty="0"/>
              <a:t>Outcome Measure Types</a:t>
            </a:r>
          </a:p>
          <a:p>
            <a:pPr lvl="1"/>
            <a:r>
              <a:rPr lang="en-US" altLang="en-US" dirty="0"/>
              <a:t>What Outcomes were considered, how they were rated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Data Extraction and Methodology</a:t>
            </a:r>
          </a:p>
          <a:p>
            <a:pPr lvl="1"/>
            <a:r>
              <a:rPr lang="en-US" altLang="en-US" dirty="0"/>
              <a:t>How abstracts/full manuscripts were reviewed, how conflicts were adjudicated, how data points were extracted</a:t>
            </a:r>
          </a:p>
        </p:txBody>
      </p:sp>
      <p:pic>
        <p:nvPicPr>
          <p:cNvPr id="22532" name="Content Placeholder 4">
            <a:extLst>
              <a:ext uri="{FF2B5EF4-FFF2-40B4-BE49-F238E27FC236}">
                <a16:creationId xmlns:a16="http://schemas.microsoft.com/office/drawing/2014/main" id="{2E9C815F-312B-4E5D-8D0C-CD68216160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30863"/>
            <a:ext cx="41370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6F0F0617-B54C-D444-9D28-3EBD0FEA1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Methods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D7178B3A-9981-4DDE-9E01-AE418F8C9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Results for PICO #1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EC1439DD-C61E-4723-BB9A-D520C0C0B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b="1" dirty="0"/>
              <a:t>Qualitative Synthesis</a:t>
            </a:r>
            <a:endParaRPr lang="en-US" sz="3200" b="1" dirty="0"/>
          </a:p>
          <a:p>
            <a:pPr lvl="1"/>
            <a:r>
              <a:rPr lang="en-US" sz="3000" dirty="0"/>
              <a:t>Discuss differences across analyzed manuscripts, how these may affect your recommendation. Comment on notable observations, specific subpopulations that may benefit more or less from the proposed intervention. </a:t>
            </a:r>
            <a:endParaRPr lang="en-US" sz="3400" dirty="0">
              <a:solidFill>
                <a:srgbClr val="C00000"/>
              </a:solidFill>
            </a:endParaRPr>
          </a:p>
          <a:p>
            <a:r>
              <a:rPr lang="en-US" sz="3200" b="1" dirty="0"/>
              <a:t>Quantitative Synthesis</a:t>
            </a:r>
            <a:r>
              <a:rPr lang="en-US" sz="3200" dirty="0"/>
              <a:t>: </a:t>
            </a:r>
          </a:p>
          <a:p>
            <a:pPr lvl="1"/>
            <a:r>
              <a:rPr lang="en-US" sz="3000" dirty="0"/>
              <a:t>Review / Discuss the Meta-Analysis results, present the GRADE Pro table findings.</a:t>
            </a:r>
            <a:endParaRPr lang="en-US" altLang="en-US" sz="3000" dirty="0"/>
          </a:p>
        </p:txBody>
      </p:sp>
      <p:pic>
        <p:nvPicPr>
          <p:cNvPr id="23556" name="Content Placeholder 4">
            <a:extLst>
              <a:ext uri="{FF2B5EF4-FFF2-40B4-BE49-F238E27FC236}">
                <a16:creationId xmlns:a16="http://schemas.microsoft.com/office/drawing/2014/main" id="{2A5055B9-127E-4F46-A614-9571DD5F53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30863"/>
            <a:ext cx="41370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D7178B3A-9981-4DDE-9E01-AE418F8C9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Results for PICO #1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EC1439DD-C61E-4723-BB9A-D520C0C0B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6575"/>
            <a:ext cx="10515600" cy="3824288"/>
          </a:xfrm>
        </p:spPr>
        <p:txBody>
          <a:bodyPr/>
          <a:lstStyle/>
          <a:p>
            <a:r>
              <a:rPr lang="en-US" altLang="en-US" sz="2400" b="1" dirty="0"/>
              <a:t>Grading the Evidence</a:t>
            </a:r>
            <a:endParaRPr lang="en-US" sz="2400" b="1" dirty="0"/>
          </a:p>
          <a:p>
            <a:pPr lvl="1"/>
            <a:r>
              <a:rPr lang="en-US" dirty="0"/>
              <a:t>Present Grade Pro table, discuss results, evaluate overall quality of evidence.  </a:t>
            </a:r>
            <a:endParaRPr lang="en-US" sz="2800" dirty="0">
              <a:solidFill>
                <a:srgbClr val="C00000"/>
              </a:solidFill>
            </a:endParaRPr>
          </a:p>
          <a:p>
            <a:r>
              <a:rPr lang="en-US" sz="2400" b="1" dirty="0"/>
              <a:t>Recommendation</a:t>
            </a:r>
            <a:r>
              <a:rPr lang="en-US" sz="2400" dirty="0"/>
              <a:t>: </a:t>
            </a:r>
          </a:p>
          <a:p>
            <a:pPr lvl="1"/>
            <a:r>
              <a:rPr lang="en-US" altLang="en-US" dirty="0"/>
              <a:t>State the final recommendation as an answer to your PICO. ”Based on ____ quality of evidence”.</a:t>
            </a:r>
          </a:p>
          <a:p>
            <a:pPr lvl="1"/>
            <a:r>
              <a:rPr lang="en-US" altLang="en-US" dirty="0"/>
              <a:t>Discuss positive outcomes that improve, and adverse outcomes that may decrease</a:t>
            </a:r>
          </a:p>
          <a:p>
            <a:pPr lvl="1"/>
            <a:r>
              <a:rPr lang="en-US" altLang="en-US" dirty="0"/>
              <a:t>Discuss specific circumstances, </a:t>
            </a:r>
            <a:r>
              <a:rPr lang="en-US" altLang="en-US" dirty="0" err="1"/>
              <a:t>pt</a:t>
            </a:r>
            <a:r>
              <a:rPr lang="en-US" altLang="en-US" dirty="0"/>
              <a:t> populations where it may be more or less applicable. </a:t>
            </a:r>
          </a:p>
          <a:p>
            <a:pPr lvl="1"/>
            <a:endParaRPr lang="en-US" altLang="en-US" dirty="0"/>
          </a:p>
        </p:txBody>
      </p:sp>
      <p:pic>
        <p:nvPicPr>
          <p:cNvPr id="23556" name="Content Placeholder 4">
            <a:extLst>
              <a:ext uri="{FF2B5EF4-FFF2-40B4-BE49-F238E27FC236}">
                <a16:creationId xmlns:a16="http://schemas.microsoft.com/office/drawing/2014/main" id="{2A5055B9-127E-4F46-A614-9571DD5F53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30863"/>
            <a:ext cx="41370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16550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74AD48A5-F89A-4212-BA90-A6C686351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Repeat Results for PICO #2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2D4621EA-244A-4E81-85F8-EC8A17E6B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/>
              <a:t>Repeat:</a:t>
            </a:r>
          </a:p>
          <a:p>
            <a:pPr lvl="1"/>
            <a:r>
              <a:rPr lang="en-US" altLang="en-US" sz="3200" dirty="0"/>
              <a:t>Qualitative Synthesis</a:t>
            </a:r>
          </a:p>
          <a:p>
            <a:pPr lvl="1"/>
            <a:r>
              <a:rPr lang="en-US" altLang="en-US" sz="3200" dirty="0"/>
              <a:t>Quantitative Synthesis</a:t>
            </a:r>
          </a:p>
          <a:p>
            <a:pPr lvl="1"/>
            <a:r>
              <a:rPr lang="en-US" altLang="en-US" sz="3200" dirty="0"/>
              <a:t>Grading the Evidence</a:t>
            </a:r>
          </a:p>
          <a:p>
            <a:pPr lvl="1"/>
            <a:r>
              <a:rPr lang="en-US" altLang="en-US" sz="3200" dirty="0"/>
              <a:t>Recommendation</a:t>
            </a:r>
            <a:endParaRPr lang="en-US" altLang="en-US" dirty="0"/>
          </a:p>
        </p:txBody>
      </p:sp>
      <p:pic>
        <p:nvPicPr>
          <p:cNvPr id="25604" name="Content Placeholder 4">
            <a:extLst>
              <a:ext uri="{FF2B5EF4-FFF2-40B4-BE49-F238E27FC236}">
                <a16:creationId xmlns:a16="http://schemas.microsoft.com/office/drawing/2014/main" id="{148B6207-0317-4ECF-BE14-D332907FAF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30863"/>
            <a:ext cx="41370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BDC71B02-2AC9-409E-B66C-1CEDA4F9E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Defined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410F7155-AE46-4CD0-AA51-495603A88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strength of a recommendation reflects the extent to which we can be confident that the desirable effects of an intervention outweigh the undesirable effects.”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The implications of recommendations have clinical and medico-legal effects.</a:t>
            </a:r>
          </a:p>
          <a:p>
            <a:pPr eaLnBrk="1" hangingPunct="1"/>
            <a:endParaRPr lang="en-US" altLang="en-US"/>
          </a:p>
        </p:txBody>
      </p:sp>
      <p:pic>
        <p:nvPicPr>
          <p:cNvPr id="3076" name="Content Placeholder 4">
            <a:extLst>
              <a:ext uri="{FF2B5EF4-FFF2-40B4-BE49-F238E27FC236}">
                <a16:creationId xmlns:a16="http://schemas.microsoft.com/office/drawing/2014/main" id="{FCE47F02-A28D-4BDB-B80B-BB50786AEA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30863"/>
            <a:ext cx="41370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9B3D4F01-987A-4A10-8FD5-9A672B6F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Summary of Recommendations</a:t>
            </a:r>
            <a:endParaRPr lang="en-US" altLang="en-US" dirty="0"/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FE855E3D-3255-406C-9CE3-6B7C8003C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9120" y="1591125"/>
            <a:ext cx="10515600" cy="4351338"/>
          </a:xfrm>
        </p:spPr>
        <p:txBody>
          <a:bodyPr/>
          <a:lstStyle/>
          <a:p>
            <a:pPr eaLnBrk="1" hangingPunct="1"/>
            <a:r>
              <a:rPr lang="en-US" altLang="en-US" b="1" dirty="0"/>
              <a:t>Using These Guidelines in Clinical Practice:</a:t>
            </a:r>
          </a:p>
          <a:p>
            <a:pPr lvl="1"/>
            <a:r>
              <a:rPr lang="en-US" altLang="en-US" dirty="0"/>
              <a:t>Discuss in more detail what benefits are to be expected from application of the recommendations. </a:t>
            </a:r>
          </a:p>
          <a:p>
            <a:pPr lvl="1"/>
            <a:r>
              <a:rPr lang="en-US" altLang="en-US" dirty="0"/>
              <a:t>Reiterate any exclusions/populations that may benefit more or less from the proposed intervention</a:t>
            </a:r>
          </a:p>
          <a:p>
            <a:pPr eaLnBrk="1" hangingPunct="1"/>
            <a:r>
              <a:rPr lang="en-US" altLang="en-US" b="1" dirty="0"/>
              <a:t>Conclusion</a:t>
            </a:r>
          </a:p>
          <a:p>
            <a:pPr lvl="1"/>
            <a:r>
              <a:rPr lang="en-US" altLang="en-US" dirty="0"/>
              <a:t>Reiterate your recommendations &amp; the clinical setting where they may most be applicable</a:t>
            </a:r>
          </a:p>
          <a:p>
            <a:pPr eaLnBrk="1" hangingPunct="1"/>
            <a:r>
              <a:rPr lang="en-US" altLang="en-US" b="1" dirty="0"/>
              <a:t>Summary of Recommendations</a:t>
            </a:r>
          </a:p>
          <a:p>
            <a:pPr lvl="1"/>
            <a:r>
              <a:rPr lang="en-US" altLang="en-US" dirty="0"/>
              <a:t>Table with recommendations per PICO</a:t>
            </a:r>
          </a:p>
        </p:txBody>
      </p:sp>
      <p:pic>
        <p:nvPicPr>
          <p:cNvPr id="26628" name="Content Placeholder 4">
            <a:extLst>
              <a:ext uri="{FF2B5EF4-FFF2-40B4-BE49-F238E27FC236}">
                <a16:creationId xmlns:a16="http://schemas.microsoft.com/office/drawing/2014/main" id="{AC2A7776-A381-4C3F-BB97-1C6E7992AA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30863"/>
            <a:ext cx="41370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B0CC0F29-FA73-4859-96F6-3144F6E6B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Questions</a:t>
            </a:r>
          </a:p>
        </p:txBody>
      </p:sp>
      <p:pic>
        <p:nvPicPr>
          <p:cNvPr id="27652" name="Content Placeholder 4">
            <a:extLst>
              <a:ext uri="{FF2B5EF4-FFF2-40B4-BE49-F238E27FC236}">
                <a16:creationId xmlns:a16="http://schemas.microsoft.com/office/drawing/2014/main" id="{9DFAB16B-9E05-4EA4-BC35-547EDFBFDF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30863"/>
            <a:ext cx="41370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AD63ECE6-1D7C-431F-A34B-1BCFEA8A6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Making a Recommendation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0E5AFB7A-75C2-41F5-85AA-57806C125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Determining the strength of a recommendation is separate and different from rating the quality of the evidence.</a:t>
            </a:r>
          </a:p>
          <a:p>
            <a:pPr eaLnBrk="1" hangingPunct="1"/>
            <a:endParaRPr lang="en-US" altLang="en-US"/>
          </a:p>
        </p:txBody>
      </p:sp>
      <p:pic>
        <p:nvPicPr>
          <p:cNvPr id="4100" name="Content Placeholder 4">
            <a:extLst>
              <a:ext uri="{FF2B5EF4-FFF2-40B4-BE49-F238E27FC236}">
                <a16:creationId xmlns:a16="http://schemas.microsoft.com/office/drawing/2014/main" id="{2C3EFCFD-94B6-4C42-A3A5-D2C84777B4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30863"/>
            <a:ext cx="41370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B7391712-3E15-406E-B07B-99864825E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Primary Rating Determinants: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800" dirty="0"/>
              <a:t>The overall quality of the evidence across outcomes (critical outcomes first)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800" dirty="0"/>
              <a:t>The balance between benefits and harms and burden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800" dirty="0"/>
              <a:t>Patient values and preferences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800" dirty="0"/>
              <a:t>Resource considerations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800" dirty="0"/>
              <a:t>Acceptability / feasibility</a:t>
            </a:r>
          </a:p>
          <a:p>
            <a:pPr eaLnBrk="1" hangingPunct="1"/>
            <a:endParaRPr lang="en-US" altLang="en-US" dirty="0"/>
          </a:p>
        </p:txBody>
      </p:sp>
      <p:pic>
        <p:nvPicPr>
          <p:cNvPr id="5124" name="Content Placeholder 4">
            <a:extLst>
              <a:ext uri="{FF2B5EF4-FFF2-40B4-BE49-F238E27FC236}">
                <a16:creationId xmlns:a16="http://schemas.microsoft.com/office/drawing/2014/main" id="{EF10A419-C31D-4FDA-ACC8-DA05259639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30863"/>
            <a:ext cx="41370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D36F33DE-46E8-47D5-8E7F-5EA30889A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Grade Level of Action Strength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BC0DCC57-4147-4469-A0E2-6E3DEFBA7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Strong Recommendation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800" dirty="0"/>
              <a:t>Used when the desirable effects of adherence to a recommendation clearly outweighs the undesirable effects, or clearly do not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endParaRPr lang="en-US" altLang="en-US" sz="2800" dirty="0"/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800" dirty="0"/>
              <a:t>We recommend using the phrase “</a:t>
            </a:r>
            <a:r>
              <a:rPr lang="en-US" altLang="en-US" sz="2800" b="1" dirty="0"/>
              <a:t>we recommend</a:t>
            </a:r>
            <a:r>
              <a:rPr lang="en-US" altLang="en-US" sz="2800" dirty="0"/>
              <a:t>” or “</a:t>
            </a:r>
            <a:r>
              <a:rPr lang="en-US" altLang="en-US" sz="2800" b="1" dirty="0"/>
              <a:t>we recommend against</a:t>
            </a:r>
            <a:r>
              <a:rPr lang="en-US" altLang="en-US" sz="2800" dirty="0"/>
              <a:t>”</a:t>
            </a:r>
          </a:p>
          <a:p>
            <a:pPr eaLnBrk="1" hangingPunct="1"/>
            <a:endParaRPr lang="en-US" altLang="en-US" dirty="0"/>
          </a:p>
        </p:txBody>
      </p:sp>
      <p:pic>
        <p:nvPicPr>
          <p:cNvPr id="6148" name="Content Placeholder 4">
            <a:extLst>
              <a:ext uri="{FF2B5EF4-FFF2-40B4-BE49-F238E27FC236}">
                <a16:creationId xmlns:a16="http://schemas.microsoft.com/office/drawing/2014/main" id="{97CF71A2-FE5E-478D-81EA-7ED64C26B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30863"/>
            <a:ext cx="41370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A068D055-7D4A-4E16-9A57-F6769177B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Weak (conditional) recommendation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600"/>
              <a:t>Used when the tradeoffs are less certain either because of low-quality evidence or when the available evidence suggests that the desirable and undesirable effects are closely balanced; or patients values and preferences vary widely or are uncertain; or the resource used involved may bot be worth in relation to the benefit achieved. </a:t>
            </a:r>
          </a:p>
          <a:p>
            <a:pPr eaLnBrk="1" hangingPunct="1"/>
            <a:endParaRPr lang="en-US" altLang="en-US"/>
          </a:p>
        </p:txBody>
      </p:sp>
      <p:pic>
        <p:nvPicPr>
          <p:cNvPr id="7172" name="Content Placeholder 4">
            <a:extLst>
              <a:ext uri="{FF2B5EF4-FFF2-40B4-BE49-F238E27FC236}">
                <a16:creationId xmlns:a16="http://schemas.microsoft.com/office/drawing/2014/main" id="{62954DE8-1FFA-4F1E-8014-9C90ACDD3B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30863"/>
            <a:ext cx="41370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00263B8E-D2BF-48EE-9CB2-595DBA143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Weak cont.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600" dirty="0"/>
              <a:t>We recommend using the phrase “</a:t>
            </a:r>
            <a:r>
              <a:rPr lang="en-US" altLang="en-US" sz="2600" b="1" dirty="0"/>
              <a:t>we conditionally recommend</a:t>
            </a:r>
            <a:r>
              <a:rPr lang="en-US" altLang="en-US" sz="2600" dirty="0"/>
              <a:t>” or “</a:t>
            </a:r>
            <a:r>
              <a:rPr lang="en-US" altLang="en-US" sz="2600" b="1" dirty="0"/>
              <a:t>we conditionally recommend against</a:t>
            </a:r>
            <a:r>
              <a:rPr lang="en-US" altLang="en-US" sz="2600" dirty="0"/>
              <a:t>” when a weak recommendation is </a:t>
            </a:r>
            <a:r>
              <a:rPr lang="en-US" altLang="en-US" sz="2600" dirty="0" err="1"/>
              <a:t>warrented</a:t>
            </a:r>
            <a:endParaRPr lang="en-US" altLang="en-US" sz="2600" dirty="0"/>
          </a:p>
          <a:p>
            <a:pPr eaLnBrk="1" hangingPunct="1"/>
            <a:endParaRPr lang="en-US" altLang="en-US" dirty="0"/>
          </a:p>
        </p:txBody>
      </p:sp>
      <p:pic>
        <p:nvPicPr>
          <p:cNvPr id="8196" name="Content Placeholder 4">
            <a:extLst>
              <a:ext uri="{FF2B5EF4-FFF2-40B4-BE49-F238E27FC236}">
                <a16:creationId xmlns:a16="http://schemas.microsoft.com/office/drawing/2014/main" id="{A9DE6DC1-B75E-46E8-9C45-3D0CB393CD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30863"/>
            <a:ext cx="41370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8451F6C8-2B3F-4E0E-8D6D-7B7FCD99F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Tips on Making Recommendations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EF235C22-F2A3-4168-BA47-CFEF49BC4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Covert the PICO Question into an affirmative statement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For strong- use “</a:t>
            </a:r>
            <a:r>
              <a:rPr lang="en-US" altLang="en-US" b="1" dirty="0"/>
              <a:t>recommend</a:t>
            </a:r>
            <a:r>
              <a:rPr lang="en-US" altLang="en-US" dirty="0"/>
              <a:t>” or ”</a:t>
            </a:r>
            <a:r>
              <a:rPr lang="en-US" altLang="en-US" b="1" dirty="0"/>
              <a:t>recommend against</a:t>
            </a:r>
            <a:r>
              <a:rPr lang="en-US" altLang="en-US" dirty="0"/>
              <a:t>”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For weak- use “</a:t>
            </a:r>
            <a:r>
              <a:rPr lang="en-US" altLang="en-US" b="1" dirty="0"/>
              <a:t>conditionally recommend</a:t>
            </a:r>
            <a:r>
              <a:rPr lang="en-US" altLang="en-US" dirty="0"/>
              <a:t>” or “</a:t>
            </a:r>
            <a:r>
              <a:rPr lang="en-US" altLang="en-US" b="1" dirty="0"/>
              <a:t>conditionally recommend against</a:t>
            </a:r>
            <a:r>
              <a:rPr lang="en-US" altLang="en-US" dirty="0"/>
              <a:t>”</a:t>
            </a:r>
          </a:p>
          <a:p>
            <a:pPr eaLnBrk="1" hangingPunct="1"/>
            <a:endParaRPr lang="en-US" altLang="en-US" dirty="0"/>
          </a:p>
        </p:txBody>
      </p:sp>
      <p:pic>
        <p:nvPicPr>
          <p:cNvPr id="16388" name="Content Placeholder 4">
            <a:extLst>
              <a:ext uri="{FF2B5EF4-FFF2-40B4-BE49-F238E27FC236}">
                <a16:creationId xmlns:a16="http://schemas.microsoft.com/office/drawing/2014/main" id="{F7A7F25E-A38C-42DB-BF56-33C17566F9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30863"/>
            <a:ext cx="41370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41D7F5A0-C919-4485-812E-892C9AFEE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contributes to the strength of a recommendation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D172984C-9808-4BD2-BDDE-83321944F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Quality of the evidence</a:t>
            </a:r>
          </a:p>
          <a:p>
            <a:pPr eaLnBrk="1" hangingPunct="1"/>
            <a:r>
              <a:rPr lang="en-US" altLang="en-US" dirty="0"/>
              <a:t>Uncertainty or variability in the values and preferences</a:t>
            </a:r>
          </a:p>
          <a:p>
            <a:pPr eaLnBrk="1" hangingPunct="1"/>
            <a:r>
              <a:rPr lang="en-US" altLang="en-US" dirty="0"/>
              <a:t>Uncertainty about whether the intervention represents a wise use of resources</a:t>
            </a:r>
          </a:p>
          <a:p>
            <a:r>
              <a:rPr lang="en-US" altLang="en-US" dirty="0"/>
              <a:t>Balance between desirable and undesirable effects</a:t>
            </a:r>
          </a:p>
          <a:p>
            <a:pPr eaLnBrk="1" hangingPunct="1"/>
            <a:endParaRPr lang="en-US" altLang="en-US" dirty="0"/>
          </a:p>
        </p:txBody>
      </p:sp>
      <p:pic>
        <p:nvPicPr>
          <p:cNvPr id="9220" name="Content Placeholder 4">
            <a:extLst>
              <a:ext uri="{FF2B5EF4-FFF2-40B4-BE49-F238E27FC236}">
                <a16:creationId xmlns:a16="http://schemas.microsoft.com/office/drawing/2014/main" id="{94A3DC2F-A220-445C-A697-F32ED12F0A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30863"/>
            <a:ext cx="41370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AST PowerPoint_CreatingRecom_Manuscript.pot [Compatibility Mode]" id="{DE07C0FC-115A-418A-BEB0-CE57AC04D973}" vid="{776087D8-462A-4BB7-93EC-6E69D26ABE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EAST PowerPoint_CreatingRecom_Manuscript_FINAL</Template>
  <TotalTime>14</TotalTime>
  <Words>713</Words>
  <Application>Microsoft Office PowerPoint</Application>
  <PresentationFormat>Widescreen</PresentationFormat>
  <Paragraphs>102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Office Theme</vt:lpstr>
      <vt:lpstr>EAST GRADE course 2019 Creating Recommendations</vt:lpstr>
      <vt:lpstr>Defined</vt:lpstr>
      <vt:lpstr>Making a Recommendation</vt:lpstr>
      <vt:lpstr>PowerPoint Presentation</vt:lpstr>
      <vt:lpstr>Grade Level of Action Strength</vt:lpstr>
      <vt:lpstr>PowerPoint Presentation</vt:lpstr>
      <vt:lpstr>PowerPoint Presentation</vt:lpstr>
      <vt:lpstr>Tips on Making Recommendations</vt:lpstr>
      <vt:lpstr>What contributes to the strength of a recommendation</vt:lpstr>
      <vt:lpstr>Implications of Recommendation</vt:lpstr>
      <vt:lpstr>PowerPoint Presentation</vt:lpstr>
      <vt:lpstr>Questions</vt:lpstr>
      <vt:lpstr>EAST GRADE course 2019 Drafting the Manuscript</vt:lpstr>
      <vt:lpstr>Overall Approach</vt:lpstr>
      <vt:lpstr>Format</vt:lpstr>
      <vt:lpstr>Methods</vt:lpstr>
      <vt:lpstr>Results for PICO #1</vt:lpstr>
      <vt:lpstr>Results for PICO #1</vt:lpstr>
      <vt:lpstr>Repeat Results for PICO #2</vt:lpstr>
      <vt:lpstr>Summary of Recommendations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EAST GRADE course 2019 Creating Recommendations</dc:title>
  <dc:creator>John Lunde</dc:creator>
  <cp:lastModifiedBy>Christine Eme</cp:lastModifiedBy>
  <cp:revision>8</cp:revision>
  <dcterms:created xsi:type="dcterms:W3CDTF">2018-12-03T21:26:34Z</dcterms:created>
  <dcterms:modified xsi:type="dcterms:W3CDTF">2019-01-24T19:59:07Z</dcterms:modified>
</cp:coreProperties>
</file>