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0" r:id="rId2"/>
    <p:sldId id="262" r:id="rId3"/>
    <p:sldId id="273" r:id="rId4"/>
    <p:sldId id="269" r:id="rId5"/>
    <p:sldId id="272" r:id="rId6"/>
    <p:sldId id="263" r:id="rId7"/>
    <p:sldId id="265" r:id="rId8"/>
    <p:sldId id="266" r:id="rId9"/>
    <p:sldId id="270" r:id="rId10"/>
    <p:sldId id="267" r:id="rId11"/>
    <p:sldId id="268" r:id="rId12"/>
    <p:sldId id="286"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5" r:id="rId28"/>
    <p:sldId id="291" r:id="rId29"/>
    <p:sldId id="292" r:id="rId30"/>
    <p:sldId id="293" r:id="rId31"/>
    <p:sldId id="294"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64758" autoAdjust="0"/>
  </p:normalViewPr>
  <p:slideViewPr>
    <p:cSldViewPr snapToGrid="0">
      <p:cViewPr varScale="1">
        <p:scale>
          <a:sx n="72" d="100"/>
          <a:sy n="72" d="100"/>
        </p:scale>
        <p:origin x="239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31T18:18:43.006"/>
    </inkml:context>
    <inkml:brush xml:id="br0">
      <inkml:brushProperty name="width" value="0.1" units="cm"/>
      <inkml:brushProperty name="height" value="0.6" units="cm"/>
      <inkml:brushProperty name="inkEffects" value="pencil"/>
    </inkml:brush>
  </inkml:definitions>
  <inkml:trace contextRef="#ctx0" brushRef="#br0">1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31T18:18:43.681"/>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31T18:18:44.154"/>
    </inkml:context>
    <inkml:brush xml:id="br0">
      <inkml:brushProperty name="width" value="0.1" units="cm"/>
      <inkml:brushProperty name="height" value="0.6" units="cm"/>
      <inkml:brushProperty name="inkEffects" value="pencil"/>
    </inkml:brush>
  </inkml:definitions>
  <inkml:trace contextRef="#ctx0" brushRef="#br0">52 1 16383,'-29'0'0,"6"0"0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81E462F-E80A-4449-B405-AAF41965CB2B}" type="datetimeFigureOut">
              <a:rPr lang="en-US" smtClean="0"/>
              <a:t>9/23/2024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52C804-ABE8-4BD7-96F6-A628C4100001}" type="slidenum">
              <a:rPr lang="en-US" smtClean="0"/>
              <a:t>‹#›</a:t>
            </a:fld>
            <a:endParaRPr lang="en-US"/>
          </a:p>
        </p:txBody>
      </p:sp>
    </p:spTree>
    <p:extLst>
      <p:ext uri="{BB962C8B-B14F-4D97-AF65-F5344CB8AC3E}">
        <p14:creationId xmlns:p14="http://schemas.microsoft.com/office/powerpoint/2010/main" val="264549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3</a:t>
            </a:fld>
            <a:endParaRPr lang="en-US"/>
          </a:p>
        </p:txBody>
      </p:sp>
    </p:spTree>
    <p:extLst>
      <p:ext uri="{BB962C8B-B14F-4D97-AF65-F5344CB8AC3E}">
        <p14:creationId xmlns:p14="http://schemas.microsoft.com/office/powerpoint/2010/main" val="90711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behaviors in the just culture model</a:t>
            </a:r>
            <a:r>
              <a:rPr lang="en-US" baseline="0" dirty="0"/>
              <a:t> . They are used in the justice system to determine if an appropriate sanction is determine. These are precise terms with each of these behaviors having an underlying cause worthy of investigation. </a:t>
            </a:r>
          </a:p>
          <a:p>
            <a:r>
              <a:rPr lang="en-US" baseline="0" dirty="0"/>
              <a:t>Investigating the cause behind the behavior minimizes the risk of future harm. </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13</a:t>
            </a:fld>
            <a:endParaRPr lang="en-US"/>
          </a:p>
        </p:txBody>
      </p:sp>
    </p:spTree>
    <p:extLst>
      <p:ext uri="{BB962C8B-B14F-4D97-AF65-F5344CB8AC3E}">
        <p14:creationId xmlns:p14="http://schemas.microsoft.com/office/powerpoint/2010/main" val="124325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of the five behaviors</a:t>
            </a:r>
            <a:r>
              <a:rPr lang="en-US" baseline="0" dirty="0"/>
              <a:t> is Human error:</a:t>
            </a:r>
          </a:p>
          <a:p>
            <a:r>
              <a:rPr lang="en-US" baseline="0" dirty="0"/>
              <a:t>It’s a conduct that was not intended: Things I do I never intended to do</a:t>
            </a:r>
          </a:p>
          <a:p>
            <a:r>
              <a:rPr lang="en-US" baseline="0" dirty="0"/>
              <a:t>Human errors is to humans like craters are to the moon</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14</a:t>
            </a:fld>
            <a:endParaRPr lang="en-US"/>
          </a:p>
        </p:txBody>
      </p:sp>
    </p:spTree>
    <p:extLst>
      <p:ext uri="{BB962C8B-B14F-4D97-AF65-F5344CB8AC3E}">
        <p14:creationId xmlns:p14="http://schemas.microsoft.com/office/powerpoint/2010/main" val="165435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behavior is At-Risk Behavior</a:t>
            </a:r>
          </a:p>
          <a:p>
            <a:r>
              <a:rPr lang="en-US" dirty="0"/>
              <a:t>Unlike human error,</a:t>
            </a:r>
            <a:r>
              <a:rPr lang="en-US" baseline="0" dirty="0"/>
              <a:t> we choose the behavior</a:t>
            </a:r>
          </a:p>
          <a:p>
            <a:r>
              <a:rPr lang="en-US" baseline="0" dirty="0"/>
              <a:t>A nurse might not wash his or her hand going into a patients room with the belief that no infection will occur.</a:t>
            </a:r>
          </a:p>
          <a:p>
            <a:r>
              <a:rPr lang="en-US" baseline="0" dirty="0"/>
              <a:t>Think about all the risky things you do while driving that you will never do in front of the road test examiner.</a:t>
            </a:r>
          </a:p>
          <a:p>
            <a:endParaRPr lang="en-US" baseline="0" dirty="0"/>
          </a:p>
          <a:p>
            <a:r>
              <a:rPr lang="en-US" baseline="0" dirty="0"/>
              <a:t>Coaching is the preferred response to At-risk Behavior. Discuss the risk you see, that the employee doesn’t. </a:t>
            </a:r>
          </a:p>
          <a:p>
            <a:endParaRPr lang="en-US" baseline="0" dirty="0"/>
          </a:p>
          <a:p>
            <a:r>
              <a:rPr lang="en-US" baseline="0" dirty="0"/>
              <a:t>If the employee continues to make At risk Behavior after coaching, he or she will have a disciplinary sanction</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15</a:t>
            </a:fld>
            <a:endParaRPr lang="en-US"/>
          </a:p>
        </p:txBody>
      </p:sp>
    </p:spTree>
    <p:extLst>
      <p:ext uri="{BB962C8B-B14F-4D97-AF65-F5344CB8AC3E}">
        <p14:creationId xmlns:p14="http://schemas.microsoft.com/office/powerpoint/2010/main" val="224107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behavior is Reckles</a:t>
            </a:r>
            <a:r>
              <a:rPr lang="en-US" baseline="0" dirty="0"/>
              <a:t>s Behavior</a:t>
            </a:r>
          </a:p>
          <a:p>
            <a:endParaRPr lang="en-US" baseline="0" dirty="0"/>
          </a:p>
          <a:p>
            <a:r>
              <a:rPr lang="en-US" baseline="0" dirty="0"/>
              <a:t>The choice of harm is significant and unjustifiable but the person chooses to disregards the risk</a:t>
            </a:r>
          </a:p>
          <a:p>
            <a:endParaRPr lang="en-US" baseline="0" dirty="0"/>
          </a:p>
          <a:p>
            <a:r>
              <a:rPr lang="en-US" baseline="0" dirty="0"/>
              <a:t>That voice inside our head sees the risk, knocks the door of our conscious brain, and tell us we are about to take an unreasonable risk.</a:t>
            </a:r>
          </a:p>
          <a:p>
            <a:endParaRPr lang="en-US" baseline="0" dirty="0"/>
          </a:p>
          <a:p>
            <a:r>
              <a:rPr lang="en-US" baseline="0" dirty="0"/>
              <a:t>We refer to this as “the Gamble”. </a:t>
            </a:r>
          </a:p>
          <a:p>
            <a:endParaRPr lang="en-US" baseline="0" dirty="0"/>
          </a:p>
          <a:p>
            <a:r>
              <a:rPr lang="en-US" baseline="0" dirty="0"/>
              <a:t>The limited goal of a Disciplinary action is Deterrence. You slow down when you see the police car.</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16</a:t>
            </a:fld>
            <a:endParaRPr lang="en-US"/>
          </a:p>
        </p:txBody>
      </p:sp>
    </p:spTree>
    <p:extLst>
      <p:ext uri="{BB962C8B-B14F-4D97-AF65-F5344CB8AC3E}">
        <p14:creationId xmlns:p14="http://schemas.microsoft.com/office/powerpoint/2010/main" val="388384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a:t>
            </a:r>
            <a:r>
              <a:rPr lang="en-US" baseline="0" dirty="0"/>
              <a:t> behavior is Knowledge </a:t>
            </a:r>
          </a:p>
          <a:p>
            <a:endParaRPr lang="en-US" baseline="0" dirty="0"/>
          </a:p>
          <a:p>
            <a:r>
              <a:rPr lang="en-US" baseline="0" dirty="0"/>
              <a:t>Knowing causing harm, is what we refer to as “me first”. We choose ourselves over others.</a:t>
            </a:r>
          </a:p>
          <a:p>
            <a:endParaRPr lang="en-US" baseline="0" dirty="0"/>
          </a:p>
          <a:p>
            <a:r>
              <a:rPr lang="en-US" baseline="0" dirty="0"/>
              <a:t>Sometimes harm is the right answer : The firefighter who trespasses to save a life. </a:t>
            </a:r>
          </a:p>
          <a:p>
            <a:endParaRPr lang="en-US" baseline="0" dirty="0"/>
          </a:p>
          <a:p>
            <a:r>
              <a:rPr lang="en-US" baseline="0" dirty="0"/>
              <a:t>Once again, Disciplinary action is the way to go. </a:t>
            </a:r>
          </a:p>
        </p:txBody>
      </p:sp>
      <p:sp>
        <p:nvSpPr>
          <p:cNvPr id="4" name="Slide Number Placeholder 3"/>
          <p:cNvSpPr>
            <a:spLocks noGrp="1"/>
          </p:cNvSpPr>
          <p:nvPr>
            <p:ph type="sldNum" sz="quarter" idx="10"/>
          </p:nvPr>
        </p:nvSpPr>
        <p:spPr/>
        <p:txBody>
          <a:bodyPr/>
          <a:lstStyle/>
          <a:p>
            <a:fld id="{C852C804-ABE8-4BD7-96F6-A628C4100001}" type="slidenum">
              <a:rPr lang="en-US" smtClean="0"/>
              <a:t>17</a:t>
            </a:fld>
            <a:endParaRPr lang="en-US"/>
          </a:p>
        </p:txBody>
      </p:sp>
    </p:spTree>
    <p:extLst>
      <p:ext uri="{BB962C8B-B14F-4D97-AF65-F5344CB8AC3E}">
        <p14:creationId xmlns:p14="http://schemas.microsoft.com/office/powerpoint/2010/main" val="106977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fifth behavior</a:t>
            </a:r>
            <a:r>
              <a:rPr lang="en-US" baseline="0" dirty="0"/>
              <a:t> is the purpose to cause harm either physical, emotional or to property. </a:t>
            </a:r>
          </a:p>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18</a:t>
            </a:fld>
            <a:endParaRPr lang="en-US"/>
          </a:p>
        </p:txBody>
      </p:sp>
    </p:spTree>
    <p:extLst>
      <p:ext uri="{BB962C8B-B14F-4D97-AF65-F5344CB8AC3E}">
        <p14:creationId xmlns:p14="http://schemas.microsoft.com/office/powerpoint/2010/main" val="3475669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three duties in the just culture model. Lets use the analogy of baking a cake to teach the three duties.</a:t>
            </a:r>
          </a:p>
          <a:p>
            <a:endParaRPr lang="en-US" baseline="0" dirty="0"/>
          </a:p>
          <a:p>
            <a:r>
              <a:rPr lang="en-US" baseline="0" dirty="0"/>
              <a:t>When we cook, we are following the recipe. Recipes represent the path, the “how to” to produce an outcome – A tasty chocolate cake.</a:t>
            </a:r>
          </a:p>
          <a:p>
            <a:endParaRPr lang="en-US" baseline="0" dirty="0"/>
          </a:p>
          <a:p>
            <a:r>
              <a:rPr lang="en-US" dirty="0"/>
              <a:t>When that recipe is</a:t>
            </a:r>
            <a:r>
              <a:rPr lang="en-US" baseline="0" dirty="0"/>
              <a:t> a rule, it has become a procedural rule …</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19</a:t>
            </a:fld>
            <a:endParaRPr lang="en-US"/>
          </a:p>
        </p:txBody>
      </p:sp>
    </p:spTree>
    <p:extLst>
      <p:ext uri="{BB962C8B-B14F-4D97-AF65-F5344CB8AC3E}">
        <p14:creationId xmlns:p14="http://schemas.microsoft.com/office/powerpoint/2010/main" val="267600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recipe</a:t>
            </a:r>
            <a:r>
              <a:rPr lang="en-US" baseline="0" dirty="0"/>
              <a:t> is a rule, it has become a procedural rule. The duty to follow a procedural rule is the duty to follow the recipe.  “How to rule”. </a:t>
            </a:r>
          </a:p>
          <a:p>
            <a:endParaRPr lang="en-US" baseline="0" dirty="0"/>
          </a:p>
          <a:p>
            <a:r>
              <a:rPr lang="en-US" baseline="0" dirty="0"/>
              <a:t>This is also known as following the path.</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20</a:t>
            </a:fld>
            <a:endParaRPr lang="en-US"/>
          </a:p>
        </p:txBody>
      </p:sp>
    </p:spTree>
    <p:extLst>
      <p:ext uri="{BB962C8B-B14F-4D97-AF65-F5344CB8AC3E}">
        <p14:creationId xmlns:p14="http://schemas.microsoft.com/office/powerpoint/2010/main" val="215565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duty to produce an outcome, is the “what to do”. The outcome is the cake. </a:t>
            </a:r>
          </a:p>
          <a:p>
            <a:endParaRPr lang="en-US" baseline="0" dirty="0"/>
          </a:p>
          <a:p>
            <a:r>
              <a:rPr lang="en-US" baseline="0" dirty="0"/>
              <a:t>Think of this was “What to do”. For the cake maker, it is to make cakes. The duty is not about conduct but about the result.</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21</a:t>
            </a:fld>
            <a:endParaRPr lang="en-US"/>
          </a:p>
        </p:txBody>
      </p:sp>
    </p:spTree>
    <p:extLst>
      <p:ext uri="{BB962C8B-B14F-4D97-AF65-F5344CB8AC3E}">
        <p14:creationId xmlns:p14="http://schemas.microsoft.com/office/powerpoint/2010/main" val="217673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last of the three duties and the most important, is the duty to avoid causing unjustifiable risk or harm. </a:t>
            </a:r>
          </a:p>
          <a:p>
            <a:r>
              <a:rPr lang="en-US" baseline="0" dirty="0"/>
              <a:t>Picking up eggs from the floor to cook the cake. </a:t>
            </a:r>
          </a:p>
          <a:p>
            <a:endParaRPr lang="en-US" baseline="0" dirty="0"/>
          </a:p>
          <a:p>
            <a:r>
              <a:rPr lang="en-US" baseline="0" dirty="0"/>
              <a:t>These are the don’t do rules. These values exists at a societal, organizational, and local levels.</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22</a:t>
            </a:fld>
            <a:endParaRPr lang="en-US"/>
          </a:p>
        </p:txBody>
      </p:sp>
    </p:spTree>
    <p:extLst>
      <p:ext uri="{BB962C8B-B14F-4D97-AF65-F5344CB8AC3E}">
        <p14:creationId xmlns:p14="http://schemas.microsoft.com/office/powerpoint/2010/main" val="221200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reliability</a:t>
            </a:r>
            <a:r>
              <a:rPr lang="en-US" baseline="0" dirty="0"/>
              <a:t> is a concept that comes from the study of industries that have maintained very high levels of safety over very long periods of time.  Basically what it means is consistent excellence.  In the healthcare industry that equates to establishing near-zero rates of failures for critical quality processes and making sure that they stay at that level of performance across all services.</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4</a:t>
            </a:fld>
            <a:endParaRPr lang="en-US"/>
          </a:p>
        </p:txBody>
      </p:sp>
    </p:spTree>
    <p:extLst>
      <p:ext uri="{BB962C8B-B14F-4D97-AF65-F5344CB8AC3E}">
        <p14:creationId xmlns:p14="http://schemas.microsoft.com/office/powerpoint/2010/main" val="1122296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summary these are the three duties and five behaviors.</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23</a:t>
            </a:fld>
            <a:endParaRPr lang="en-US"/>
          </a:p>
        </p:txBody>
      </p:sp>
    </p:spTree>
    <p:extLst>
      <p:ext uri="{BB962C8B-B14F-4D97-AF65-F5344CB8AC3E}">
        <p14:creationId xmlns:p14="http://schemas.microsoft.com/office/powerpoint/2010/main" val="31833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27</a:t>
            </a:fld>
            <a:endParaRPr lang="en-US"/>
          </a:p>
        </p:txBody>
      </p:sp>
    </p:spTree>
    <p:extLst>
      <p:ext uri="{BB962C8B-B14F-4D97-AF65-F5344CB8AC3E}">
        <p14:creationId xmlns:p14="http://schemas.microsoft.com/office/powerpoint/2010/main" val="1572242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28</a:t>
            </a:fld>
            <a:endParaRPr lang="en-US"/>
          </a:p>
        </p:txBody>
      </p:sp>
    </p:spTree>
    <p:extLst>
      <p:ext uri="{BB962C8B-B14F-4D97-AF65-F5344CB8AC3E}">
        <p14:creationId xmlns:p14="http://schemas.microsoft.com/office/powerpoint/2010/main" val="3202446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29</a:t>
            </a:fld>
            <a:endParaRPr lang="en-US"/>
          </a:p>
        </p:txBody>
      </p:sp>
    </p:spTree>
    <p:extLst>
      <p:ext uri="{BB962C8B-B14F-4D97-AF65-F5344CB8AC3E}">
        <p14:creationId xmlns:p14="http://schemas.microsoft.com/office/powerpoint/2010/main" val="3196531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30</a:t>
            </a:fld>
            <a:endParaRPr lang="en-US"/>
          </a:p>
        </p:txBody>
      </p:sp>
    </p:spTree>
    <p:extLst>
      <p:ext uri="{BB962C8B-B14F-4D97-AF65-F5344CB8AC3E}">
        <p14:creationId xmlns:p14="http://schemas.microsoft.com/office/powerpoint/2010/main" val="405129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31</a:t>
            </a:fld>
            <a:endParaRPr lang="en-US"/>
          </a:p>
        </p:txBody>
      </p:sp>
    </p:spTree>
    <p:extLst>
      <p:ext uri="{BB962C8B-B14F-4D97-AF65-F5344CB8AC3E}">
        <p14:creationId xmlns:p14="http://schemas.microsoft.com/office/powerpoint/2010/main" val="215017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signifies the “collective mindfulness” culture—all</a:t>
            </a:r>
            <a:r>
              <a:rPr lang="en-US" baseline="0" dirty="0"/>
              <a:t> the workers in the organization contribute</a:t>
            </a:r>
          </a:p>
          <a:p>
            <a:endParaRPr lang="en-US" baseline="0" dirty="0"/>
          </a:p>
          <a:p>
            <a:r>
              <a:rPr lang="en-US" baseline="0" dirty="0"/>
              <a:t>Multiple Pieces/Components to a system to </a:t>
            </a:r>
            <a:r>
              <a:rPr lang="en-US" baseline="0" dirty="0" err="1"/>
              <a:t>work</a:t>
            </a:r>
            <a:r>
              <a:rPr lang="en-US" baseline="0" dirty="0" err="1">
                <a:sym typeface="Wingdings" panose="05000000000000000000" pitchFamily="2" charset="2"/>
              </a:rPr>
              <a:t>Have</a:t>
            </a:r>
            <a:r>
              <a:rPr lang="en-US" baseline="0" dirty="0">
                <a:sym typeface="Wingdings" panose="05000000000000000000" pitchFamily="2" charset="2"/>
              </a:rPr>
              <a:t> a heightened </a:t>
            </a:r>
            <a:r>
              <a:rPr lang="en-US" baseline="0" dirty="0" err="1">
                <a:sym typeface="Wingdings" panose="05000000000000000000" pitchFamily="2" charset="2"/>
              </a:rPr>
              <a:t>awaresness</a:t>
            </a:r>
            <a:r>
              <a:rPr lang="en-US" baseline="0" dirty="0">
                <a:sym typeface="Wingdings" panose="05000000000000000000" pitchFamily="2" charset="2"/>
              </a:rPr>
              <a:t> of the current state of </a:t>
            </a:r>
            <a:r>
              <a:rPr lang="en-US" baseline="0" dirty="0" err="1">
                <a:sym typeface="Wingdings" panose="05000000000000000000" pitchFamily="2" charset="2"/>
              </a:rPr>
              <a:t>relevanct</a:t>
            </a:r>
            <a:r>
              <a:rPr lang="en-US" baseline="0" dirty="0">
                <a:sym typeface="Wingdings" panose="05000000000000000000" pitchFamily="2" charset="2"/>
              </a:rPr>
              <a:t> systems/processes</a:t>
            </a:r>
            <a:endParaRPr lang="en-US" baseline="0" dirty="0"/>
          </a:p>
          <a:p>
            <a:r>
              <a:rPr lang="en-US" baseline="0" dirty="0"/>
              <a:t>Snowflake/Fractals</a:t>
            </a:r>
            <a:r>
              <a:rPr lang="en-US" baseline="0" dirty="0">
                <a:sym typeface="Wingdings" panose="05000000000000000000" pitchFamily="2" charset="2"/>
              </a:rPr>
              <a:t> over simplifying is counter-productive. Accept that the work is complex and there is potential to fail in new &amp; unexpected ways </a:t>
            </a:r>
          </a:p>
          <a:p>
            <a:r>
              <a:rPr lang="en-US" baseline="0" dirty="0">
                <a:sym typeface="Wingdings" panose="05000000000000000000" pitchFamily="2" charset="2"/>
              </a:rPr>
              <a:t>Olympic </a:t>
            </a:r>
            <a:r>
              <a:rPr lang="en-US" baseline="0" dirty="0" err="1">
                <a:sym typeface="Wingdings" panose="05000000000000000000" pitchFamily="2" charset="2"/>
              </a:rPr>
              <a:t>Ringsthe</a:t>
            </a:r>
            <a:r>
              <a:rPr lang="en-US" baseline="0" dirty="0">
                <a:sym typeface="Wingdings" panose="05000000000000000000" pitchFamily="2" charset="2"/>
              </a:rPr>
              <a:t> Olympians have to demonstrate resilience and prioritize training and condition themselves for the unexpected system failures. Priority emergency training for unlikely but system </a:t>
            </a:r>
            <a:r>
              <a:rPr lang="en-US" baseline="0" dirty="0" err="1">
                <a:sym typeface="Wingdings" panose="05000000000000000000" pitchFamily="2" charset="2"/>
              </a:rPr>
              <a:t>failuresPREPARE</a:t>
            </a:r>
            <a:r>
              <a:rPr lang="en-US" baseline="0" dirty="0">
                <a:sym typeface="Wingdings" panose="05000000000000000000" pitchFamily="2" charset="2"/>
              </a:rPr>
              <a:t> your teams</a:t>
            </a:r>
          </a:p>
          <a:p>
            <a:r>
              <a:rPr lang="en-US" baseline="0" dirty="0">
                <a:sym typeface="Wingdings" panose="05000000000000000000" pitchFamily="2" charset="2"/>
              </a:rPr>
              <a:t>Deference to </a:t>
            </a:r>
            <a:r>
              <a:rPr lang="en-US" baseline="0" dirty="0" err="1">
                <a:sym typeface="Wingdings" panose="05000000000000000000" pitchFamily="2" charset="2"/>
              </a:rPr>
              <a:t>Expertisevalue</a:t>
            </a:r>
            <a:r>
              <a:rPr lang="en-US" baseline="0" dirty="0">
                <a:sym typeface="Wingdings" panose="05000000000000000000" pitchFamily="2" charset="2"/>
              </a:rPr>
              <a:t> the insight of those with the most </a:t>
            </a:r>
            <a:r>
              <a:rPr lang="en-US" b="1" baseline="0" dirty="0">
                <a:sym typeface="Wingdings" panose="05000000000000000000" pitchFamily="2" charset="2"/>
              </a:rPr>
              <a:t>knowledge</a:t>
            </a:r>
            <a:r>
              <a:rPr lang="en-US" baseline="0" dirty="0">
                <a:sym typeface="Wingdings" panose="05000000000000000000" pitchFamily="2" charset="2"/>
              </a:rPr>
              <a:t>-not the ones with the most seniority</a:t>
            </a:r>
          </a:p>
          <a:p>
            <a:r>
              <a:rPr lang="en-US" baseline="0" dirty="0">
                <a:sym typeface="Wingdings" panose="05000000000000000000" pitchFamily="2" charset="2"/>
              </a:rPr>
              <a:t>Sky Divers—Have multitude of reasons to ensure parachute doesn't </a:t>
            </a:r>
            <a:r>
              <a:rPr lang="en-US" baseline="0" dirty="0" err="1">
                <a:sym typeface="Wingdings" panose="05000000000000000000" pitchFamily="2" charset="2"/>
              </a:rPr>
              <a:t>failview</a:t>
            </a:r>
            <a:r>
              <a:rPr lang="en-US" baseline="0" dirty="0">
                <a:sym typeface="Wingdings" panose="05000000000000000000" pitchFamily="2" charset="2"/>
              </a:rPr>
              <a:t> the near miss as an opportunity instead of a success</a:t>
            </a:r>
            <a:endParaRPr lang="en-US" dirty="0"/>
          </a:p>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5</a:t>
            </a:fld>
            <a:endParaRPr lang="en-US"/>
          </a:p>
        </p:txBody>
      </p:sp>
    </p:spTree>
    <p:extLst>
      <p:ext uri="{BB962C8B-B14F-4D97-AF65-F5344CB8AC3E}">
        <p14:creationId xmlns:p14="http://schemas.microsoft.com/office/powerpoint/2010/main" val="127189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a:t>
            </a:r>
            <a:r>
              <a:rPr lang="en-US" baseline="0" dirty="0"/>
              <a:t>3 of these have in common?  Three of these organizations rarely, if ever, have significant accidents.  They are all considered high reliability organizations.  The odd one out is healthcare.  In healthcare routine safety processes fail routinely.  But, why?  It’s not that we don’t care is because healthcare is a phenomenally complex and dangerous industry and it depends on human beings.</a:t>
            </a:r>
          </a:p>
          <a:p>
            <a:endParaRPr lang="en-US" baseline="0" dirty="0"/>
          </a:p>
          <a:p>
            <a:r>
              <a:rPr lang="en-US" baseline="0" dirty="0"/>
              <a:t>But could healthcare become highly reliable as well – what would hospitals have to do differently to achieve this goal?</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6</a:t>
            </a:fld>
            <a:endParaRPr lang="en-US"/>
          </a:p>
        </p:txBody>
      </p:sp>
    </p:spTree>
    <p:extLst>
      <p:ext uri="{BB962C8B-B14F-4D97-AF65-F5344CB8AC3E}">
        <p14:creationId xmlns:p14="http://schemas.microsoft.com/office/powerpoint/2010/main" val="4856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organization to become highly reliable it needs strong leadership commitment to drive</a:t>
            </a:r>
            <a:r>
              <a:rPr lang="en-US" baseline="0" dirty="0"/>
              <a:t> an effective safety culture, and adopt robust process improvement methods embedding those safety principles, encouraging employees to report problems when they are in their early phases.  In other words organizations must follow a just culture philosophy.</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7</a:t>
            </a:fld>
            <a:endParaRPr lang="en-US"/>
          </a:p>
        </p:txBody>
      </p:sp>
    </p:spTree>
    <p:extLst>
      <p:ext uri="{BB962C8B-B14F-4D97-AF65-F5344CB8AC3E}">
        <p14:creationId xmlns:p14="http://schemas.microsoft.com/office/powerpoint/2010/main" val="164730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Just Culture philosophy is built upon four foundational elements that allow for the differentiation of innocent from blameworthy mistakes:</a:t>
            </a:r>
          </a:p>
          <a:p>
            <a:pPr lvl="0" fontAlgn="base"/>
            <a:r>
              <a:rPr lang="en-US" sz="1200" kern="1200" dirty="0">
                <a:solidFill>
                  <a:schemeClr val="tx1"/>
                </a:solidFill>
                <a:effectLst/>
                <a:latin typeface="+mn-lt"/>
                <a:ea typeface="+mn-ea"/>
                <a:cs typeface="+mn-cs"/>
              </a:rPr>
              <a:t>1. Individual practitioners should not be held accountable for system failings over which they have no control.</a:t>
            </a:r>
          </a:p>
          <a:p>
            <a:pPr lvl="0" fontAlgn="base"/>
            <a:r>
              <a:rPr lang="en-US" sz="1200" kern="1200" dirty="0">
                <a:solidFill>
                  <a:schemeClr val="tx1"/>
                </a:solidFill>
                <a:effectLst/>
                <a:latin typeface="+mn-lt"/>
                <a:ea typeface="+mn-ea"/>
                <a:cs typeface="+mn-cs"/>
              </a:rPr>
              <a:t>2. Just Culture recognizes that many errors represent predictable interactions between human operators and the systems in which they work and recognizes that competent professionals make mistakes.</a:t>
            </a:r>
          </a:p>
          <a:p>
            <a:pPr lvl="0" fontAlgn="base"/>
            <a:r>
              <a:rPr lang="en-US" sz="1200" kern="1200" dirty="0">
                <a:solidFill>
                  <a:schemeClr val="tx1"/>
                </a:solidFill>
                <a:effectLst/>
                <a:latin typeface="+mn-lt"/>
                <a:ea typeface="+mn-ea"/>
                <a:cs typeface="+mn-cs"/>
              </a:rPr>
              <a:t>3. Just Culture acknowledges that even competent professionals will develop unhealthy norms (shortcuts, workarounds, and “routine rule violations”).</a:t>
            </a:r>
          </a:p>
          <a:p>
            <a:pPr lvl="0" fontAlgn="base"/>
            <a:r>
              <a:rPr lang="en-US" sz="1200" kern="1200" dirty="0">
                <a:solidFill>
                  <a:schemeClr val="tx1"/>
                </a:solidFill>
                <a:effectLst/>
                <a:latin typeface="+mn-lt"/>
                <a:ea typeface="+mn-ea"/>
                <a:cs typeface="+mn-cs"/>
              </a:rPr>
              <a:t>4. A Just Culture has zero tolerance for reckless behavior.</a:t>
            </a:r>
          </a:p>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8</a:t>
            </a:fld>
            <a:endParaRPr lang="en-US"/>
          </a:p>
        </p:txBody>
      </p:sp>
    </p:spTree>
    <p:extLst>
      <p:ext uri="{BB962C8B-B14F-4D97-AF65-F5344CB8AC3E}">
        <p14:creationId xmlns:p14="http://schemas.microsoft.com/office/powerpoint/2010/main" val="147703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cs typeface="Arial" pitchFamily="34" charset="0"/>
              </a:rPr>
              <a:t>Just culture represents</a:t>
            </a:r>
            <a:r>
              <a:rPr lang="en-US" altLang="en-US" sz="1200" baseline="0" dirty="0">
                <a:cs typeface="Arial" pitchFamily="34" charset="0"/>
              </a:rPr>
              <a:t> a balanced approach to quality and safety.  </a:t>
            </a:r>
            <a:r>
              <a:rPr lang="en-US" altLang="en-US" sz="1200" dirty="0">
                <a:cs typeface="Arial" pitchFamily="34" charset="0"/>
              </a:rPr>
              <a:t>Neither a culture of blame or a blame free culture will prevent errors.  </a:t>
            </a:r>
          </a:p>
          <a:p>
            <a:pPr eaLnBrk="1" hangingPunct="1">
              <a:spcBef>
                <a:spcPct val="0"/>
              </a:spcBef>
            </a:pPr>
            <a:endParaRPr lang="en-US" altLang="en-US" sz="1200" dirty="0">
              <a:cs typeface="Arial" pitchFamily="34" charset="0"/>
            </a:endParaRPr>
          </a:p>
          <a:p>
            <a:pPr eaLnBrk="1" hangingPunct="1">
              <a:spcBef>
                <a:spcPct val="0"/>
              </a:spcBef>
            </a:pPr>
            <a:r>
              <a:rPr lang="en-US" altLang="en-US" sz="1200" dirty="0">
                <a:cs typeface="Arial" pitchFamily="34" charset="0"/>
              </a:rPr>
              <a:t>In a culture of blame, those who make errors are punished or removed from the system but errors continue because reporting is inhibited and the system cannot learn from its mistakes.  </a:t>
            </a:r>
          </a:p>
          <a:p>
            <a:pPr eaLnBrk="1" hangingPunct="1">
              <a:spcBef>
                <a:spcPct val="0"/>
              </a:spcBef>
            </a:pPr>
            <a:endParaRPr lang="en-US" altLang="en-US" sz="1200" dirty="0">
              <a:cs typeface="Arial" pitchFamily="34" charset="0"/>
            </a:endParaRPr>
          </a:p>
          <a:p>
            <a:pPr eaLnBrk="1" hangingPunct="1">
              <a:spcBef>
                <a:spcPct val="0"/>
              </a:spcBef>
            </a:pPr>
            <a:r>
              <a:rPr lang="en-US" altLang="en-US" sz="1200" dirty="0">
                <a:cs typeface="Arial" pitchFamily="34" charset="0"/>
              </a:rPr>
              <a:t>In a blame free culture, reporting may be high but errors continue because there is no accountability for adhering to rules</a:t>
            </a:r>
            <a:r>
              <a:rPr lang="en-US" altLang="en-US" sz="1200" baseline="0" dirty="0">
                <a:cs typeface="Arial" pitchFamily="34" charset="0"/>
              </a:rPr>
              <a:t> or</a:t>
            </a:r>
            <a:r>
              <a:rPr lang="en-US" altLang="en-US" sz="1200" dirty="0">
                <a:cs typeface="Arial" pitchFamily="34" charset="0"/>
              </a:rPr>
              <a:t> policies.  </a:t>
            </a:r>
          </a:p>
          <a:p>
            <a:pPr eaLnBrk="1" hangingPunct="1">
              <a:spcBef>
                <a:spcPct val="0"/>
              </a:spcBef>
            </a:pPr>
            <a:endParaRPr lang="en-US" altLang="en-US" sz="1200" dirty="0">
              <a:cs typeface="Arial" pitchFamily="34" charset="0"/>
            </a:endParaRPr>
          </a:p>
          <a:p>
            <a:pPr eaLnBrk="1" hangingPunct="1">
              <a:spcBef>
                <a:spcPct val="0"/>
              </a:spcBef>
            </a:pPr>
            <a:r>
              <a:rPr lang="en-US" altLang="en-US" sz="1200" dirty="0">
                <a:cs typeface="Arial" pitchFamily="34" charset="0"/>
              </a:rPr>
              <a:t>A fair or just culture creates accountability while encouraging error reporting.</a:t>
            </a:r>
          </a:p>
          <a:p>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9</a:t>
            </a:fld>
            <a:endParaRPr lang="en-US"/>
          </a:p>
        </p:txBody>
      </p:sp>
    </p:spTree>
    <p:extLst>
      <p:ext uri="{BB962C8B-B14F-4D97-AF65-F5344CB8AC3E}">
        <p14:creationId xmlns:p14="http://schemas.microsoft.com/office/powerpoint/2010/main" val="250826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know the fundamentals of what a Just Culture is we have to ask how does it fit into the overall culture of safety?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1997, James Reason wrote a book called Managing the Risks of Organizational Accidents.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Does</a:t>
            </a:r>
            <a:r>
              <a:rPr lang="en-US" sz="1200" kern="1200" baseline="0" dirty="0">
                <a:solidFill>
                  <a:schemeClr val="tx1"/>
                </a:solidFill>
                <a:effectLst/>
                <a:latin typeface="+mn-lt"/>
                <a:ea typeface="+mn-ea"/>
                <a:cs typeface="+mn-cs"/>
              </a:rPr>
              <a:t> anyone </a:t>
            </a:r>
            <a:r>
              <a:rPr lang="en-US" sz="1200" kern="1200" dirty="0">
                <a:solidFill>
                  <a:schemeClr val="tx1"/>
                </a:solidFill>
                <a:effectLst/>
                <a:latin typeface="+mn-lt"/>
                <a:ea typeface="+mn-ea"/>
                <a:cs typeface="+mn-cs"/>
              </a:rPr>
              <a:t>know who this person is?  He’s the guy that developed the Swiss Cheese model used in risk analysis and management to describe how accidents occur.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his book he describes that a good safety culture is comprised of five elements.</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10</a:t>
            </a:fld>
            <a:endParaRPr lang="en-US"/>
          </a:p>
        </p:txBody>
      </p:sp>
    </p:spTree>
    <p:extLst>
      <p:ext uri="{BB962C8B-B14F-4D97-AF65-F5344CB8AC3E}">
        <p14:creationId xmlns:p14="http://schemas.microsoft.com/office/powerpoint/2010/main" val="255526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Those who manage and operate a system have to be informed about the current knowledge of the human, technical, organizational, and environmental factors that determine the safety of the system as a whole.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these elements, Just Culture is critical and lays the foundation for the other elements.  It is defined as an atmosphere of trust in which people are encouraged or even rewarded for providing essential safety-related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there is also a clear line between acceptable and unacceptable behavior.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also realize that it is not an absence of disciplinary action.  It actually ensures that disciplinary action is carried out consistently and fairly for unacceptable behaviors.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a:t>
            </a:r>
            <a:r>
              <a:rPr lang="en-US" sz="1200" kern="1200" baseline="0" dirty="0">
                <a:solidFill>
                  <a:schemeClr val="tx1"/>
                </a:solidFill>
                <a:effectLst/>
                <a:latin typeface="+mn-lt"/>
                <a:ea typeface="+mn-ea"/>
                <a:cs typeface="+mn-cs"/>
              </a:rPr>
              <a:t> that we will turn over the talk to ____ to discuss a few tools on how to analyze safety issues using the just culture philosophy.</a:t>
            </a:r>
            <a:endParaRPr lang="en-US" dirty="0"/>
          </a:p>
        </p:txBody>
      </p:sp>
      <p:sp>
        <p:nvSpPr>
          <p:cNvPr id="4" name="Slide Number Placeholder 3"/>
          <p:cNvSpPr>
            <a:spLocks noGrp="1"/>
          </p:cNvSpPr>
          <p:nvPr>
            <p:ph type="sldNum" sz="quarter" idx="10"/>
          </p:nvPr>
        </p:nvSpPr>
        <p:spPr/>
        <p:txBody>
          <a:bodyPr/>
          <a:lstStyle/>
          <a:p>
            <a:fld id="{C852C804-ABE8-4BD7-96F6-A628C4100001}" type="slidenum">
              <a:rPr lang="en-US" smtClean="0"/>
              <a:t>11</a:t>
            </a:fld>
            <a:endParaRPr lang="en-US"/>
          </a:p>
        </p:txBody>
      </p:sp>
    </p:spTree>
    <p:extLst>
      <p:ext uri="{BB962C8B-B14F-4D97-AF65-F5344CB8AC3E}">
        <p14:creationId xmlns:p14="http://schemas.microsoft.com/office/powerpoint/2010/main" val="341057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62208F-BE74-432D-ABF0-DF209741DC4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50477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2208F-BE74-432D-ABF0-DF209741DC4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24035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2208F-BE74-432D-ABF0-DF209741DC4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295333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2208F-BE74-432D-ABF0-DF209741DC4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254568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2208F-BE74-432D-ABF0-DF209741DC4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322555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2208F-BE74-432D-ABF0-DF209741DC49}"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379080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2208F-BE74-432D-ABF0-DF209741DC49}"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398504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2208F-BE74-432D-ABF0-DF209741DC49}"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337897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2208F-BE74-432D-ABF0-DF209741DC49}"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300407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2208F-BE74-432D-ABF0-DF209741DC49}"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425356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2208F-BE74-432D-ABF0-DF209741DC49}"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7B723-1DA0-48FB-BE3C-25A5B587CCF4}" type="slidenum">
              <a:rPr lang="en-US" smtClean="0"/>
              <a:t>‹#›</a:t>
            </a:fld>
            <a:endParaRPr lang="en-US"/>
          </a:p>
        </p:txBody>
      </p:sp>
    </p:spTree>
    <p:extLst>
      <p:ext uri="{BB962C8B-B14F-4D97-AF65-F5344CB8AC3E}">
        <p14:creationId xmlns:p14="http://schemas.microsoft.com/office/powerpoint/2010/main" val="301574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2208F-BE74-432D-ABF0-DF209741DC49}" type="datetimeFigureOut">
              <a:rPr lang="en-US" smtClean="0"/>
              <a:t>9/23/2024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7B723-1DA0-48FB-BE3C-25A5B587CCF4}" type="slidenum">
              <a:rPr lang="en-US" smtClean="0"/>
              <a:t>‹#›</a:t>
            </a:fld>
            <a:endParaRPr lang="en-US"/>
          </a:p>
        </p:txBody>
      </p:sp>
    </p:spTree>
    <p:extLst>
      <p:ext uri="{BB962C8B-B14F-4D97-AF65-F5344CB8AC3E}">
        <p14:creationId xmlns:p14="http://schemas.microsoft.com/office/powerpoint/2010/main" val="96827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zeldVu-3DpM" TargetMode="External"/><Relationship Id="rId6" Type="http://schemas.openxmlformats.org/officeDocument/2006/relationships/image" Target="../media/image2.png"/><Relationship Id="rId5" Type="http://schemas.openxmlformats.org/officeDocument/2006/relationships/hyperlink" Target="https://youtu.be/zeldVu-3DpM" TargetMode="Externa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2"/>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p:cNvSpPr>
            <a:spLocks noGrp="1"/>
          </p:cNvSpPr>
          <p:nvPr>
            <p:ph type="ctrTitle"/>
          </p:nvPr>
        </p:nvSpPr>
        <p:spPr>
          <a:xfrm>
            <a:off x="0" y="1296013"/>
            <a:ext cx="12192000" cy="2387600"/>
          </a:xfrm>
        </p:spPr>
        <p:txBody>
          <a:bodyPr>
            <a:noAutofit/>
          </a:bodyPr>
          <a:lstStyle/>
          <a:p>
            <a:r>
              <a:rPr lang="en-US" sz="8000" b="1" dirty="0"/>
              <a:t>Introduction to Just Culture</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104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r>
              <a:rPr lang="en-US" b="1" dirty="0"/>
              <a:t>What is a Safety Culture?</a:t>
            </a:r>
          </a:p>
        </p:txBody>
      </p:sp>
      <p:sp>
        <p:nvSpPr>
          <p:cNvPr id="7" name="Content Placeholder 6"/>
          <p:cNvSpPr>
            <a:spLocks noGrp="1"/>
          </p:cNvSpPr>
          <p:nvPr>
            <p:ph idx="1"/>
          </p:nvPr>
        </p:nvSpPr>
        <p:spPr>
          <a:xfrm>
            <a:off x="132555" y="875025"/>
            <a:ext cx="12059445" cy="4756230"/>
          </a:xfrm>
        </p:spPr>
        <p:txBody>
          <a:bodyPr/>
          <a:lstStyle/>
          <a:p>
            <a:r>
              <a:rPr lang="en-US" sz="3200" i="1" dirty="0"/>
              <a:t>Managing the Risks of Organizational Accidents</a:t>
            </a:r>
          </a:p>
          <a:p>
            <a:pPr lvl="1"/>
            <a:r>
              <a:rPr lang="en-US" sz="3200" dirty="0"/>
              <a:t>James T. Reason, 1997</a:t>
            </a:r>
          </a:p>
          <a:p>
            <a:pPr marL="457200" lvl="1" indent="0">
              <a:buNone/>
            </a:pPr>
            <a:endParaRPr lang="en-US" sz="3200" dirty="0"/>
          </a:p>
          <a:p>
            <a:r>
              <a:rPr lang="en-US" sz="3200" dirty="0"/>
              <a:t>Good safety culture is composed of 5 elements</a:t>
            </a:r>
          </a:p>
          <a:p>
            <a:pPr marL="0" indent="0">
              <a:buNone/>
            </a:pPr>
            <a:endParaRPr lang="en-US" dirty="0"/>
          </a:p>
        </p:txBody>
      </p:sp>
    </p:spTree>
    <p:extLst>
      <p:ext uri="{BB962C8B-B14F-4D97-AF65-F5344CB8AC3E}">
        <p14:creationId xmlns:p14="http://schemas.microsoft.com/office/powerpoint/2010/main" val="247010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endParaRPr lang="en-US" dirty="0"/>
          </a:p>
        </p:txBody>
      </p:sp>
      <p:pic>
        <p:nvPicPr>
          <p:cNvPr id="12" name="Content Placeholder 11">
            <a:extLst>
              <a:ext uri="{FF2B5EF4-FFF2-40B4-BE49-F238E27FC236}">
                <a16:creationId xmlns:a16="http://schemas.microsoft.com/office/drawing/2014/main" id="{71FE0A61-8469-AD43-AE15-DF75CE93D9EF}"/>
              </a:ext>
            </a:extLst>
          </p:cNvPr>
          <p:cNvPicPr>
            <a:picLocks noGrp="1" noChangeAspect="1"/>
          </p:cNvPicPr>
          <p:nvPr>
            <p:ph idx="1"/>
          </p:nvPr>
        </p:nvPicPr>
        <p:blipFill>
          <a:blip r:embed="rId4"/>
          <a:stretch>
            <a:fillRect/>
          </a:stretch>
        </p:blipFill>
        <p:spPr>
          <a:xfrm>
            <a:off x="292100" y="0"/>
            <a:ext cx="11645900" cy="5758229"/>
          </a:xfrm>
          <a:prstGeom prst="rect">
            <a:avLst/>
          </a:prstGeom>
        </p:spPr>
      </p:pic>
    </p:spTree>
    <p:extLst>
      <p:ext uri="{BB962C8B-B14F-4D97-AF65-F5344CB8AC3E}">
        <p14:creationId xmlns:p14="http://schemas.microsoft.com/office/powerpoint/2010/main" val="426683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2"/>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p:cNvSpPr>
            <a:spLocks noGrp="1"/>
          </p:cNvSpPr>
          <p:nvPr>
            <p:ph type="ctrTitle"/>
          </p:nvPr>
        </p:nvSpPr>
        <p:spPr>
          <a:xfrm>
            <a:off x="0" y="691580"/>
            <a:ext cx="12192000" cy="2387600"/>
          </a:xfrm>
        </p:spPr>
        <p:txBody>
          <a:bodyPr>
            <a:normAutofit/>
          </a:bodyPr>
          <a:lstStyle/>
          <a:p>
            <a:r>
              <a:rPr lang="en-US" sz="6600" b="1" dirty="0"/>
              <a:t>Overview of Just Culture Tools</a:t>
            </a:r>
          </a:p>
        </p:txBody>
      </p:sp>
      <p:sp>
        <p:nvSpPr>
          <p:cNvPr id="10" name="Subtitle 9"/>
          <p:cNvSpPr>
            <a:spLocks noGrp="1"/>
          </p:cNvSpPr>
          <p:nvPr>
            <p:ph type="subTitle" idx="1"/>
          </p:nvPr>
        </p:nvSpPr>
        <p:spPr>
          <a:xfrm>
            <a:off x="0" y="3611838"/>
            <a:ext cx="12192000" cy="1655762"/>
          </a:xfrm>
        </p:spPr>
        <p:txBody>
          <a:bodyPr/>
          <a:lstStyle/>
          <a:p>
            <a:r>
              <a:rPr lang="en-US" sz="3200" dirty="0"/>
              <a:t>Carlos Palacio, MD, FACS</a:t>
            </a:r>
          </a:p>
          <a:p>
            <a:r>
              <a:rPr lang="en-US" sz="3200" dirty="0"/>
              <a:t>George Koenig, DO, MS</a:t>
            </a:r>
          </a:p>
          <a:p>
            <a:endParaRPr lang="en-US" dirty="0"/>
          </a:p>
        </p:txBody>
      </p:sp>
    </p:spTree>
    <p:extLst>
      <p:ext uri="{BB962C8B-B14F-4D97-AF65-F5344CB8AC3E}">
        <p14:creationId xmlns:p14="http://schemas.microsoft.com/office/powerpoint/2010/main" val="235027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69" y="2044932"/>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grpSp>
        <p:nvGrpSpPr>
          <p:cNvPr id="21" name="Group 20"/>
          <p:cNvGrpSpPr/>
          <p:nvPr/>
        </p:nvGrpSpPr>
        <p:grpSpPr>
          <a:xfrm>
            <a:off x="9287634" y="2728747"/>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853441" y="2164671"/>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147184" y="2730913"/>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73840" y="2730521"/>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315976" y="2718164"/>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37476" y="2705056"/>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1541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69" y="2044932"/>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grpSp>
        <p:nvGrpSpPr>
          <p:cNvPr id="21" name="Group 20"/>
          <p:cNvGrpSpPr/>
          <p:nvPr/>
        </p:nvGrpSpPr>
        <p:grpSpPr>
          <a:xfrm>
            <a:off x="9287634" y="2728747"/>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853441" y="2164671"/>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147184" y="2730913"/>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73840" y="2730521"/>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315976" y="2718164"/>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37476" y="2705056"/>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
        <p:nvSpPr>
          <p:cNvPr id="3" name="Rectangle 2"/>
          <p:cNvSpPr/>
          <p:nvPr/>
        </p:nvSpPr>
        <p:spPr>
          <a:xfrm>
            <a:off x="3200400" y="2626336"/>
            <a:ext cx="7735824" cy="26954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20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69" y="2044932"/>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grpSp>
        <p:nvGrpSpPr>
          <p:cNvPr id="21" name="Group 20"/>
          <p:cNvGrpSpPr/>
          <p:nvPr/>
        </p:nvGrpSpPr>
        <p:grpSpPr>
          <a:xfrm>
            <a:off x="9287634" y="2728747"/>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853441" y="2164671"/>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147184" y="2730913"/>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73840" y="2730521"/>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315976" y="2718164"/>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37476" y="2705056"/>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
        <p:nvSpPr>
          <p:cNvPr id="43" name="Rectangle 42"/>
          <p:cNvSpPr/>
          <p:nvPr/>
        </p:nvSpPr>
        <p:spPr>
          <a:xfrm>
            <a:off x="5202936" y="2626336"/>
            <a:ext cx="5733288" cy="26954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p:cNvSpPr/>
          <p:nvPr/>
        </p:nvSpPr>
        <p:spPr>
          <a:xfrm>
            <a:off x="808660" y="2634270"/>
            <a:ext cx="2090322" cy="268753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1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69" y="2044932"/>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grpSp>
        <p:nvGrpSpPr>
          <p:cNvPr id="21" name="Group 20"/>
          <p:cNvGrpSpPr/>
          <p:nvPr/>
        </p:nvGrpSpPr>
        <p:grpSpPr>
          <a:xfrm>
            <a:off x="9287634" y="2728747"/>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853441" y="2164671"/>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147184" y="2730913"/>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73840" y="2730521"/>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315976" y="2718164"/>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37476" y="2705056"/>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
        <p:nvSpPr>
          <p:cNvPr id="43" name="Rectangle 42"/>
          <p:cNvSpPr/>
          <p:nvPr/>
        </p:nvSpPr>
        <p:spPr>
          <a:xfrm>
            <a:off x="7216562" y="2626336"/>
            <a:ext cx="3719662" cy="26954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p:cNvSpPr/>
          <p:nvPr/>
        </p:nvSpPr>
        <p:spPr>
          <a:xfrm>
            <a:off x="1024366" y="2634270"/>
            <a:ext cx="3969634" cy="268753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91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69" y="2044932"/>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grpSp>
        <p:nvGrpSpPr>
          <p:cNvPr id="21" name="Group 20"/>
          <p:cNvGrpSpPr/>
          <p:nvPr/>
        </p:nvGrpSpPr>
        <p:grpSpPr>
          <a:xfrm>
            <a:off x="9287634" y="2728747"/>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853441" y="2164671"/>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147184" y="2730913"/>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73840" y="2730521"/>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315976" y="2718164"/>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37476" y="2705056"/>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
        <p:nvSpPr>
          <p:cNvPr id="43" name="Rectangle 42"/>
          <p:cNvSpPr/>
          <p:nvPr/>
        </p:nvSpPr>
        <p:spPr>
          <a:xfrm>
            <a:off x="996386" y="2634269"/>
            <a:ext cx="5917471" cy="27670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p:cNvSpPr/>
          <p:nvPr/>
        </p:nvSpPr>
        <p:spPr>
          <a:xfrm>
            <a:off x="9119433" y="2634268"/>
            <a:ext cx="1879484" cy="27670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08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69" y="2044932"/>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grpSp>
        <p:nvGrpSpPr>
          <p:cNvPr id="21" name="Group 20"/>
          <p:cNvGrpSpPr/>
          <p:nvPr/>
        </p:nvGrpSpPr>
        <p:grpSpPr>
          <a:xfrm>
            <a:off x="9287634" y="2728747"/>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853441" y="2164671"/>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147184" y="2730913"/>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73840" y="2730521"/>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315976" y="2718164"/>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37476" y="2705056"/>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
        <p:nvSpPr>
          <p:cNvPr id="43" name="Rectangle 42"/>
          <p:cNvSpPr/>
          <p:nvPr/>
        </p:nvSpPr>
        <p:spPr>
          <a:xfrm>
            <a:off x="1039738" y="2648132"/>
            <a:ext cx="8012822" cy="265538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7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2488" y="1781802"/>
            <a:ext cx="9308592" cy="774630"/>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sp>
        <p:nvSpPr>
          <p:cNvPr id="3" name="Rectangle 2"/>
          <p:cNvSpPr/>
          <p:nvPr/>
        </p:nvSpPr>
        <p:spPr>
          <a:xfrm>
            <a:off x="4534731" y="1866628"/>
            <a:ext cx="3320139" cy="461665"/>
          </a:xfrm>
          <a:prstGeom prst="rect">
            <a:avLst/>
          </a:prstGeom>
        </p:spPr>
        <p:txBody>
          <a:bodyPr wrap="square">
            <a:spAutoFit/>
          </a:bodyPr>
          <a:lstStyle/>
          <a:p>
            <a:r>
              <a:rPr lang="en-US" sz="2400" b="1" dirty="0">
                <a:ea typeface="Calibri" panose="020F0502020204030204" pitchFamily="34" charset="0"/>
              </a:rPr>
              <a:t>THE THREE DUTIES</a:t>
            </a:r>
            <a:endParaRPr lang="en-US" sz="2400" dirty="0"/>
          </a:p>
        </p:txBody>
      </p:sp>
      <p:grpSp>
        <p:nvGrpSpPr>
          <p:cNvPr id="9" name="Group 8"/>
          <p:cNvGrpSpPr/>
          <p:nvPr/>
        </p:nvGrpSpPr>
        <p:grpSpPr>
          <a:xfrm>
            <a:off x="8163746" y="2934176"/>
            <a:ext cx="2033247" cy="2203177"/>
            <a:chOff x="0" y="-24872"/>
            <a:chExt cx="2833932" cy="8556947"/>
          </a:xfrm>
        </p:grpSpPr>
        <p:sp>
          <p:nvSpPr>
            <p:cNvPr id="10" name="Text Box 51"/>
            <p:cNvSpPr txBox="1"/>
            <p:nvPr/>
          </p:nvSpPr>
          <p:spPr>
            <a:xfrm>
              <a:off x="242313" y="-24872"/>
              <a:ext cx="2591619" cy="8556947"/>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Valued Focused</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Societal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Organizational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Local</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See all the 5 behaviors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“Do not do”</a:t>
              </a:r>
            </a:p>
            <a:p>
              <a:pPr marL="457200" marR="0">
                <a:lnSpc>
                  <a:spcPct val="107000"/>
                </a:lnSpc>
                <a:spcBef>
                  <a:spcPts val="0"/>
                </a:spcBef>
                <a:spcAft>
                  <a:spcPts val="800"/>
                </a:spcAft>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p:txBody>
        </p:sp>
        <p:sp>
          <p:nvSpPr>
            <p:cNvPr id="11" name="Rectangle 10"/>
            <p:cNvSpPr/>
            <p:nvPr/>
          </p:nvSpPr>
          <p:spPr>
            <a:xfrm>
              <a:off x="0" y="1"/>
              <a:ext cx="214473" cy="844845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entagon 11"/>
            <p:cNvSpPr/>
            <p:nvPr/>
          </p:nvSpPr>
          <p:spPr>
            <a:xfrm>
              <a:off x="0" y="295073"/>
              <a:ext cx="2832986" cy="3189865"/>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Avoid Causing unjustifiable risk or Harm</a:t>
              </a:r>
              <a:endParaRPr lang="en-US" sz="1400" dirty="0">
                <a:effectLst/>
                <a:ea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1634490" y="2912647"/>
            <a:ext cx="2019992" cy="2203177"/>
            <a:chOff x="16766" y="0"/>
            <a:chExt cx="2554984" cy="8531168"/>
          </a:xfrm>
        </p:grpSpPr>
        <p:sp>
          <p:nvSpPr>
            <p:cNvPr id="14" name="Text Box 2"/>
            <p:cNvSpPr txBox="1"/>
            <p:nvPr/>
          </p:nvSpPr>
          <p:spPr>
            <a:xfrm>
              <a:off x="190500" y="0"/>
              <a:ext cx="2381250" cy="8531168"/>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Reliability Focused    </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“How to perform work”</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See only 3 of the 5 behaviors</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Human Error</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At-Risk</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Reckless</a:t>
              </a:r>
            </a:p>
          </p:txBody>
        </p:sp>
        <p:sp>
          <p:nvSpPr>
            <p:cNvPr id="15" name="Rectangle 14"/>
            <p:cNvSpPr/>
            <p:nvPr/>
          </p:nvSpPr>
          <p:spPr>
            <a:xfrm>
              <a:off x="16766" y="0"/>
              <a:ext cx="173735" cy="84477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Pentagon 15"/>
            <p:cNvSpPr/>
            <p:nvPr/>
          </p:nvSpPr>
          <p:spPr>
            <a:xfrm>
              <a:off x="16766" y="323849"/>
              <a:ext cx="2554984" cy="3175384"/>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Follow procedural rules</a:t>
              </a:r>
              <a:endParaRPr lang="en-US" sz="1400" dirty="0">
                <a:effectLst/>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4895307" y="2920085"/>
            <a:ext cx="2019315" cy="2195739"/>
            <a:chOff x="17623" y="-54736"/>
            <a:chExt cx="2554128" cy="8528059"/>
          </a:xfrm>
        </p:grpSpPr>
        <p:sp>
          <p:nvSpPr>
            <p:cNvPr id="18" name="Text Box 6"/>
            <p:cNvSpPr txBox="1"/>
            <p:nvPr/>
          </p:nvSpPr>
          <p:spPr>
            <a:xfrm>
              <a:off x="208123" y="-54736"/>
              <a:ext cx="2363628" cy="8473323"/>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Mission Focused</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Cannot see the 5 behaviors</a:t>
              </a:r>
            </a:p>
            <a:p>
              <a:pPr marL="0" marR="0">
                <a:lnSpc>
                  <a:spcPct val="107000"/>
                </a:lnSpc>
                <a:spcBef>
                  <a:spcPts val="0"/>
                </a:spcBef>
                <a:spcAft>
                  <a:spcPts val="800"/>
                </a:spcAft>
              </a:pPr>
              <a:r>
                <a:rPr lang="en-US" sz="1000" dirty="0">
                  <a:solidFill>
                    <a:schemeClr val="tx1"/>
                  </a:solidFill>
                  <a:ea typeface="Calibri" panose="020F0502020204030204" pitchFamily="34" charset="0"/>
                  <a:cs typeface="Times New Roman" panose="02020603050405020304" pitchFamily="18" charset="0"/>
                </a:rPr>
                <a:t>“What to do”</a:t>
              </a:r>
              <a:endParaRPr lang="en-US" sz="1000" dirty="0">
                <a:solidFill>
                  <a:schemeClr val="tx1"/>
                </a:solidFill>
                <a:effectLst/>
                <a:ea typeface="Calibri" panose="020F0502020204030204" pitchFamily="34" charset="0"/>
                <a:cs typeface="Times New Roman" panose="02020603050405020304" pitchFamily="18" charset="0"/>
              </a:endParaRPr>
            </a:p>
          </p:txBody>
        </p:sp>
        <p:sp>
          <p:nvSpPr>
            <p:cNvPr id="19" name="Rectangle 18"/>
            <p:cNvSpPr/>
            <p:nvPr/>
          </p:nvSpPr>
          <p:spPr>
            <a:xfrm>
              <a:off x="34387" y="0"/>
              <a:ext cx="173736" cy="84733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Pentagon 19"/>
            <p:cNvSpPr/>
            <p:nvPr/>
          </p:nvSpPr>
          <p:spPr>
            <a:xfrm>
              <a:off x="17623" y="365099"/>
              <a:ext cx="2554128" cy="3080712"/>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produce Outcomes</a:t>
              </a:r>
              <a:endParaRPr lang="en-US" sz="1400" dirty="0">
                <a:effectLst/>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76053" y="1856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7781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2"/>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p:cNvSpPr>
            <a:spLocks noGrp="1"/>
          </p:cNvSpPr>
          <p:nvPr>
            <p:ph type="ctrTitle"/>
          </p:nvPr>
        </p:nvSpPr>
        <p:spPr>
          <a:xfrm>
            <a:off x="0" y="1296013"/>
            <a:ext cx="12192000" cy="2387600"/>
          </a:xfrm>
        </p:spPr>
        <p:txBody>
          <a:bodyPr>
            <a:noAutofit/>
          </a:bodyPr>
          <a:lstStyle/>
          <a:p>
            <a:r>
              <a:rPr lang="en-US" sz="6600" b="1" dirty="0"/>
              <a:t>Foundation of Quality:</a:t>
            </a:r>
            <a:br>
              <a:rPr lang="en-US" sz="6600" b="1" dirty="0"/>
            </a:br>
            <a:r>
              <a:rPr lang="en-US" sz="6600" b="1" dirty="0"/>
              <a:t>High Reliability Organizations </a:t>
            </a:r>
            <a:br>
              <a:rPr lang="en-US" sz="6600" b="1" dirty="0"/>
            </a:br>
            <a:r>
              <a:rPr lang="en-US" sz="6600" b="1" dirty="0"/>
              <a:t>and Just Culture Philosophy</a:t>
            </a:r>
          </a:p>
        </p:txBody>
      </p:sp>
      <p:sp>
        <p:nvSpPr>
          <p:cNvPr id="10" name="Subtitle 9"/>
          <p:cNvSpPr>
            <a:spLocks noGrp="1"/>
          </p:cNvSpPr>
          <p:nvPr>
            <p:ph type="subTitle" idx="1"/>
          </p:nvPr>
        </p:nvSpPr>
        <p:spPr>
          <a:xfrm>
            <a:off x="0" y="4154278"/>
            <a:ext cx="12192000" cy="1655762"/>
          </a:xfrm>
        </p:spPr>
        <p:txBody>
          <a:bodyPr>
            <a:normAutofit/>
          </a:bodyPr>
          <a:lstStyle/>
          <a:p>
            <a:r>
              <a:rPr lang="en-US" sz="3200" dirty="0"/>
              <a:t>Melissa Boltz, DO, MBA, FACS</a:t>
            </a:r>
          </a:p>
          <a:p>
            <a:r>
              <a:rPr lang="en-US" sz="3200" dirty="0"/>
              <a:t>Melissa Warta, MD, FACS</a:t>
            </a:r>
          </a:p>
        </p:txBody>
      </p:sp>
    </p:spTree>
    <p:extLst>
      <p:ext uri="{BB962C8B-B14F-4D97-AF65-F5344CB8AC3E}">
        <p14:creationId xmlns:p14="http://schemas.microsoft.com/office/powerpoint/2010/main" val="285438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2488" y="1781802"/>
            <a:ext cx="9308592" cy="774630"/>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sp>
        <p:nvSpPr>
          <p:cNvPr id="3" name="Rectangle 2"/>
          <p:cNvSpPr/>
          <p:nvPr/>
        </p:nvSpPr>
        <p:spPr>
          <a:xfrm>
            <a:off x="4534731" y="1866628"/>
            <a:ext cx="3320139" cy="461665"/>
          </a:xfrm>
          <a:prstGeom prst="rect">
            <a:avLst/>
          </a:prstGeom>
        </p:spPr>
        <p:txBody>
          <a:bodyPr wrap="square">
            <a:spAutoFit/>
          </a:bodyPr>
          <a:lstStyle/>
          <a:p>
            <a:r>
              <a:rPr lang="en-US" sz="2400" b="1" dirty="0">
                <a:ea typeface="Calibri" panose="020F0502020204030204" pitchFamily="34" charset="0"/>
              </a:rPr>
              <a:t>THE THREE DUTIES</a:t>
            </a:r>
            <a:endParaRPr lang="en-US" sz="2400" dirty="0"/>
          </a:p>
        </p:txBody>
      </p:sp>
      <p:grpSp>
        <p:nvGrpSpPr>
          <p:cNvPr id="9" name="Group 8"/>
          <p:cNvGrpSpPr/>
          <p:nvPr/>
        </p:nvGrpSpPr>
        <p:grpSpPr>
          <a:xfrm>
            <a:off x="8163746" y="2934176"/>
            <a:ext cx="2033247" cy="2203177"/>
            <a:chOff x="0" y="-24872"/>
            <a:chExt cx="2833932" cy="8556947"/>
          </a:xfrm>
        </p:grpSpPr>
        <p:sp>
          <p:nvSpPr>
            <p:cNvPr id="10" name="Text Box 51"/>
            <p:cNvSpPr txBox="1"/>
            <p:nvPr/>
          </p:nvSpPr>
          <p:spPr>
            <a:xfrm>
              <a:off x="242313" y="-24872"/>
              <a:ext cx="2591619" cy="8556947"/>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Valued Focused</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Societal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Organizational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Local</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See all the 5 behaviors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“Do not do”</a:t>
              </a:r>
            </a:p>
            <a:p>
              <a:pPr marL="457200" marR="0">
                <a:lnSpc>
                  <a:spcPct val="107000"/>
                </a:lnSpc>
                <a:spcBef>
                  <a:spcPts val="0"/>
                </a:spcBef>
                <a:spcAft>
                  <a:spcPts val="800"/>
                </a:spcAft>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p:txBody>
        </p:sp>
        <p:sp>
          <p:nvSpPr>
            <p:cNvPr id="11" name="Rectangle 10"/>
            <p:cNvSpPr/>
            <p:nvPr/>
          </p:nvSpPr>
          <p:spPr>
            <a:xfrm>
              <a:off x="0" y="1"/>
              <a:ext cx="214473" cy="844845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entagon 11"/>
            <p:cNvSpPr/>
            <p:nvPr/>
          </p:nvSpPr>
          <p:spPr>
            <a:xfrm>
              <a:off x="0" y="295073"/>
              <a:ext cx="2832986" cy="3189865"/>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Avoid Causing unjustifiable risk or Harm</a:t>
              </a:r>
              <a:endParaRPr lang="en-US" sz="1400" dirty="0">
                <a:effectLst/>
                <a:ea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1634490" y="2912647"/>
            <a:ext cx="2019992" cy="2203177"/>
            <a:chOff x="16766" y="0"/>
            <a:chExt cx="2554984" cy="8531168"/>
          </a:xfrm>
        </p:grpSpPr>
        <p:sp>
          <p:nvSpPr>
            <p:cNvPr id="14" name="Text Box 2"/>
            <p:cNvSpPr txBox="1"/>
            <p:nvPr/>
          </p:nvSpPr>
          <p:spPr>
            <a:xfrm>
              <a:off x="190500" y="0"/>
              <a:ext cx="2381250" cy="8531168"/>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Reliability Focused    </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“How to perform work”</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See only 3 of the 5 behaviors</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Human Error</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At-Risk</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Reckless</a:t>
              </a:r>
            </a:p>
          </p:txBody>
        </p:sp>
        <p:sp>
          <p:nvSpPr>
            <p:cNvPr id="15" name="Rectangle 14"/>
            <p:cNvSpPr/>
            <p:nvPr/>
          </p:nvSpPr>
          <p:spPr>
            <a:xfrm>
              <a:off x="16766" y="0"/>
              <a:ext cx="173735" cy="84477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Pentagon 15"/>
            <p:cNvSpPr/>
            <p:nvPr/>
          </p:nvSpPr>
          <p:spPr>
            <a:xfrm>
              <a:off x="16766" y="323849"/>
              <a:ext cx="2554984" cy="3175384"/>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Follow procedural rules</a:t>
              </a:r>
              <a:endParaRPr lang="en-US" sz="1400" dirty="0">
                <a:effectLst/>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4895307" y="2920085"/>
            <a:ext cx="2019315" cy="2195739"/>
            <a:chOff x="17623" y="-54736"/>
            <a:chExt cx="2554128" cy="8528059"/>
          </a:xfrm>
        </p:grpSpPr>
        <p:sp>
          <p:nvSpPr>
            <p:cNvPr id="18" name="Text Box 6"/>
            <p:cNvSpPr txBox="1"/>
            <p:nvPr/>
          </p:nvSpPr>
          <p:spPr>
            <a:xfrm>
              <a:off x="208123" y="-54736"/>
              <a:ext cx="2363628" cy="8473323"/>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Mission Focused</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Cannot see the 5 behaviors</a:t>
              </a:r>
            </a:p>
            <a:p>
              <a:pPr marL="0" marR="0">
                <a:lnSpc>
                  <a:spcPct val="107000"/>
                </a:lnSpc>
                <a:spcBef>
                  <a:spcPts val="0"/>
                </a:spcBef>
                <a:spcAft>
                  <a:spcPts val="800"/>
                </a:spcAft>
              </a:pPr>
              <a:r>
                <a:rPr lang="en-US" sz="1000" dirty="0">
                  <a:solidFill>
                    <a:schemeClr val="tx1"/>
                  </a:solidFill>
                  <a:ea typeface="Calibri" panose="020F0502020204030204" pitchFamily="34" charset="0"/>
                  <a:cs typeface="Times New Roman" panose="02020603050405020304" pitchFamily="18" charset="0"/>
                </a:rPr>
                <a:t>“What to do”</a:t>
              </a:r>
              <a:endParaRPr lang="en-US" sz="1000" dirty="0">
                <a:solidFill>
                  <a:schemeClr val="tx1"/>
                </a:solidFill>
                <a:effectLst/>
                <a:ea typeface="Calibri" panose="020F0502020204030204" pitchFamily="34" charset="0"/>
                <a:cs typeface="Times New Roman" panose="02020603050405020304" pitchFamily="18" charset="0"/>
              </a:endParaRPr>
            </a:p>
          </p:txBody>
        </p:sp>
        <p:sp>
          <p:nvSpPr>
            <p:cNvPr id="19" name="Rectangle 18"/>
            <p:cNvSpPr/>
            <p:nvPr/>
          </p:nvSpPr>
          <p:spPr>
            <a:xfrm>
              <a:off x="34387" y="0"/>
              <a:ext cx="173736" cy="84733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Pentagon 19"/>
            <p:cNvSpPr/>
            <p:nvPr/>
          </p:nvSpPr>
          <p:spPr>
            <a:xfrm>
              <a:off x="17623" y="365099"/>
              <a:ext cx="2554128" cy="3080712"/>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produce Outcomes</a:t>
              </a:r>
              <a:endParaRPr lang="en-US" sz="1400" dirty="0">
                <a:effectLst/>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76053" y="1856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4297680" y="2807208"/>
            <a:ext cx="6423400" cy="24231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2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2488" y="1781802"/>
            <a:ext cx="9308592" cy="774630"/>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sp>
        <p:nvSpPr>
          <p:cNvPr id="3" name="Rectangle 2"/>
          <p:cNvSpPr/>
          <p:nvPr/>
        </p:nvSpPr>
        <p:spPr>
          <a:xfrm>
            <a:off x="4534731" y="1866628"/>
            <a:ext cx="3320139" cy="461665"/>
          </a:xfrm>
          <a:prstGeom prst="rect">
            <a:avLst/>
          </a:prstGeom>
        </p:spPr>
        <p:txBody>
          <a:bodyPr wrap="square">
            <a:spAutoFit/>
          </a:bodyPr>
          <a:lstStyle/>
          <a:p>
            <a:r>
              <a:rPr lang="en-US" sz="2400" b="1" dirty="0">
                <a:ea typeface="Calibri" panose="020F0502020204030204" pitchFamily="34" charset="0"/>
              </a:rPr>
              <a:t>THE THREE DUTIES</a:t>
            </a:r>
            <a:endParaRPr lang="en-US" sz="2400" dirty="0"/>
          </a:p>
        </p:txBody>
      </p:sp>
      <p:grpSp>
        <p:nvGrpSpPr>
          <p:cNvPr id="9" name="Group 8"/>
          <p:cNvGrpSpPr/>
          <p:nvPr/>
        </p:nvGrpSpPr>
        <p:grpSpPr>
          <a:xfrm>
            <a:off x="8163746" y="2934176"/>
            <a:ext cx="2033247" cy="2203177"/>
            <a:chOff x="0" y="-24872"/>
            <a:chExt cx="2833932" cy="8556947"/>
          </a:xfrm>
        </p:grpSpPr>
        <p:sp>
          <p:nvSpPr>
            <p:cNvPr id="10" name="Text Box 51"/>
            <p:cNvSpPr txBox="1"/>
            <p:nvPr/>
          </p:nvSpPr>
          <p:spPr>
            <a:xfrm>
              <a:off x="242313" y="-24872"/>
              <a:ext cx="2591619" cy="8556947"/>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Valued Focused</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Societal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Organizational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Local</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See all the 5 behaviors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“Do not do”</a:t>
              </a:r>
            </a:p>
            <a:p>
              <a:pPr marL="457200" marR="0">
                <a:lnSpc>
                  <a:spcPct val="107000"/>
                </a:lnSpc>
                <a:spcBef>
                  <a:spcPts val="0"/>
                </a:spcBef>
                <a:spcAft>
                  <a:spcPts val="800"/>
                </a:spcAft>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p:txBody>
        </p:sp>
        <p:sp>
          <p:nvSpPr>
            <p:cNvPr id="11" name="Rectangle 10"/>
            <p:cNvSpPr/>
            <p:nvPr/>
          </p:nvSpPr>
          <p:spPr>
            <a:xfrm>
              <a:off x="0" y="1"/>
              <a:ext cx="214473" cy="844845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entagon 11"/>
            <p:cNvSpPr/>
            <p:nvPr/>
          </p:nvSpPr>
          <p:spPr>
            <a:xfrm>
              <a:off x="0" y="295073"/>
              <a:ext cx="2832986" cy="3189865"/>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Avoid Causing unjustifiable risk or Harm</a:t>
              </a:r>
              <a:endParaRPr lang="en-US" sz="1400" dirty="0">
                <a:effectLst/>
                <a:ea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1634490" y="2912647"/>
            <a:ext cx="2019992" cy="2203177"/>
            <a:chOff x="16766" y="0"/>
            <a:chExt cx="2554984" cy="8531168"/>
          </a:xfrm>
        </p:grpSpPr>
        <p:sp>
          <p:nvSpPr>
            <p:cNvPr id="14" name="Text Box 2"/>
            <p:cNvSpPr txBox="1"/>
            <p:nvPr/>
          </p:nvSpPr>
          <p:spPr>
            <a:xfrm>
              <a:off x="190500" y="0"/>
              <a:ext cx="2381250" cy="8531168"/>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Reliability Focused    </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“How to perform work”</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See only 3 of the 5 behaviors</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Human Error</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At-Risk</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Reckless</a:t>
              </a:r>
            </a:p>
          </p:txBody>
        </p:sp>
        <p:sp>
          <p:nvSpPr>
            <p:cNvPr id="15" name="Rectangle 14"/>
            <p:cNvSpPr/>
            <p:nvPr/>
          </p:nvSpPr>
          <p:spPr>
            <a:xfrm>
              <a:off x="16766" y="0"/>
              <a:ext cx="173735" cy="84477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Pentagon 15"/>
            <p:cNvSpPr/>
            <p:nvPr/>
          </p:nvSpPr>
          <p:spPr>
            <a:xfrm>
              <a:off x="16766" y="323849"/>
              <a:ext cx="2554984" cy="3175384"/>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Follow procedural rules</a:t>
              </a:r>
              <a:endParaRPr lang="en-US" sz="1400" dirty="0">
                <a:effectLst/>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4895307" y="2920085"/>
            <a:ext cx="2019315" cy="2195739"/>
            <a:chOff x="17623" y="-54736"/>
            <a:chExt cx="2554128" cy="8528059"/>
          </a:xfrm>
        </p:grpSpPr>
        <p:sp>
          <p:nvSpPr>
            <p:cNvPr id="18" name="Text Box 6"/>
            <p:cNvSpPr txBox="1"/>
            <p:nvPr/>
          </p:nvSpPr>
          <p:spPr>
            <a:xfrm>
              <a:off x="208123" y="-54736"/>
              <a:ext cx="2363628" cy="8473323"/>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Mission Focused</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Cannot see the 5 behaviors</a:t>
              </a:r>
            </a:p>
            <a:p>
              <a:pPr marL="0" marR="0">
                <a:lnSpc>
                  <a:spcPct val="107000"/>
                </a:lnSpc>
                <a:spcBef>
                  <a:spcPts val="0"/>
                </a:spcBef>
                <a:spcAft>
                  <a:spcPts val="800"/>
                </a:spcAft>
              </a:pPr>
              <a:r>
                <a:rPr lang="en-US" sz="1000" dirty="0">
                  <a:solidFill>
                    <a:schemeClr val="tx1"/>
                  </a:solidFill>
                  <a:ea typeface="Calibri" panose="020F0502020204030204" pitchFamily="34" charset="0"/>
                  <a:cs typeface="Times New Roman" panose="02020603050405020304" pitchFamily="18" charset="0"/>
                </a:rPr>
                <a:t>“What to do”</a:t>
              </a:r>
              <a:endParaRPr lang="en-US" sz="1000" dirty="0">
                <a:solidFill>
                  <a:schemeClr val="tx1"/>
                </a:solidFill>
                <a:effectLst/>
                <a:ea typeface="Calibri" panose="020F0502020204030204" pitchFamily="34" charset="0"/>
                <a:cs typeface="Times New Roman" panose="02020603050405020304" pitchFamily="18" charset="0"/>
              </a:endParaRPr>
            </a:p>
          </p:txBody>
        </p:sp>
        <p:sp>
          <p:nvSpPr>
            <p:cNvPr id="19" name="Rectangle 18"/>
            <p:cNvSpPr/>
            <p:nvPr/>
          </p:nvSpPr>
          <p:spPr>
            <a:xfrm>
              <a:off x="34387" y="0"/>
              <a:ext cx="173736" cy="84733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Pentagon 19"/>
            <p:cNvSpPr/>
            <p:nvPr/>
          </p:nvSpPr>
          <p:spPr>
            <a:xfrm>
              <a:off x="17623" y="365099"/>
              <a:ext cx="2554128" cy="3080712"/>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produce Outcomes</a:t>
              </a:r>
              <a:endParaRPr lang="en-US" sz="1400" dirty="0">
                <a:effectLst/>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76053" y="1856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p:cNvSpPr/>
          <p:nvPr/>
        </p:nvSpPr>
        <p:spPr>
          <a:xfrm>
            <a:off x="1412488" y="2824185"/>
            <a:ext cx="3122243" cy="24231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644384" y="2807208"/>
            <a:ext cx="3076696" cy="24231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16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2488" y="1781802"/>
            <a:ext cx="9308592" cy="774630"/>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sp>
        <p:nvSpPr>
          <p:cNvPr id="3" name="Rectangle 2"/>
          <p:cNvSpPr/>
          <p:nvPr/>
        </p:nvSpPr>
        <p:spPr>
          <a:xfrm>
            <a:off x="4534731" y="1866628"/>
            <a:ext cx="3320139" cy="461665"/>
          </a:xfrm>
          <a:prstGeom prst="rect">
            <a:avLst/>
          </a:prstGeom>
        </p:spPr>
        <p:txBody>
          <a:bodyPr wrap="square">
            <a:spAutoFit/>
          </a:bodyPr>
          <a:lstStyle/>
          <a:p>
            <a:r>
              <a:rPr lang="en-US" sz="2400" b="1" dirty="0">
                <a:ea typeface="Calibri" panose="020F0502020204030204" pitchFamily="34" charset="0"/>
              </a:rPr>
              <a:t>THE THREE DUTIES</a:t>
            </a:r>
            <a:endParaRPr lang="en-US" sz="2400" dirty="0"/>
          </a:p>
        </p:txBody>
      </p:sp>
      <p:grpSp>
        <p:nvGrpSpPr>
          <p:cNvPr id="9" name="Group 8"/>
          <p:cNvGrpSpPr/>
          <p:nvPr/>
        </p:nvGrpSpPr>
        <p:grpSpPr>
          <a:xfrm>
            <a:off x="8163746" y="2934176"/>
            <a:ext cx="2033247" cy="2203177"/>
            <a:chOff x="0" y="-24872"/>
            <a:chExt cx="2833932" cy="8556947"/>
          </a:xfrm>
        </p:grpSpPr>
        <p:sp>
          <p:nvSpPr>
            <p:cNvPr id="10" name="Text Box 51"/>
            <p:cNvSpPr txBox="1"/>
            <p:nvPr/>
          </p:nvSpPr>
          <p:spPr>
            <a:xfrm>
              <a:off x="242313" y="-24872"/>
              <a:ext cx="2591619" cy="8556947"/>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Valued Focused</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Societal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Organizational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Local</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See all the 5 behaviors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“Do not do”</a:t>
              </a:r>
            </a:p>
            <a:p>
              <a:pPr marL="457200" marR="0">
                <a:lnSpc>
                  <a:spcPct val="107000"/>
                </a:lnSpc>
                <a:spcBef>
                  <a:spcPts val="0"/>
                </a:spcBef>
                <a:spcAft>
                  <a:spcPts val="800"/>
                </a:spcAft>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p:txBody>
        </p:sp>
        <p:sp>
          <p:nvSpPr>
            <p:cNvPr id="11" name="Rectangle 10"/>
            <p:cNvSpPr/>
            <p:nvPr/>
          </p:nvSpPr>
          <p:spPr>
            <a:xfrm>
              <a:off x="0" y="1"/>
              <a:ext cx="214473" cy="844845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entagon 11"/>
            <p:cNvSpPr/>
            <p:nvPr/>
          </p:nvSpPr>
          <p:spPr>
            <a:xfrm>
              <a:off x="0" y="295073"/>
              <a:ext cx="2832986" cy="3189865"/>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Avoid Causing unjustifiable risk or Harm</a:t>
              </a:r>
              <a:endParaRPr lang="en-US" sz="1400" dirty="0">
                <a:effectLst/>
                <a:ea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1634490" y="2912647"/>
            <a:ext cx="2019992" cy="2203177"/>
            <a:chOff x="16766" y="0"/>
            <a:chExt cx="2554984" cy="8531168"/>
          </a:xfrm>
        </p:grpSpPr>
        <p:sp>
          <p:nvSpPr>
            <p:cNvPr id="14" name="Text Box 2"/>
            <p:cNvSpPr txBox="1"/>
            <p:nvPr/>
          </p:nvSpPr>
          <p:spPr>
            <a:xfrm>
              <a:off x="190500" y="0"/>
              <a:ext cx="2381250" cy="8531168"/>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Reliability Focused    </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“How to perform work”</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See only 3 of the 5 behaviors</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Human Error</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At-Risk</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Reckless</a:t>
              </a:r>
            </a:p>
          </p:txBody>
        </p:sp>
        <p:sp>
          <p:nvSpPr>
            <p:cNvPr id="15" name="Rectangle 14"/>
            <p:cNvSpPr/>
            <p:nvPr/>
          </p:nvSpPr>
          <p:spPr>
            <a:xfrm>
              <a:off x="16766" y="0"/>
              <a:ext cx="173735" cy="84477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Pentagon 15"/>
            <p:cNvSpPr/>
            <p:nvPr/>
          </p:nvSpPr>
          <p:spPr>
            <a:xfrm>
              <a:off x="16766" y="323849"/>
              <a:ext cx="2554984" cy="3175384"/>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Follow procedural rules</a:t>
              </a:r>
              <a:endParaRPr lang="en-US" sz="1400" dirty="0">
                <a:effectLst/>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4895307" y="2920085"/>
            <a:ext cx="2019315" cy="2195739"/>
            <a:chOff x="17623" y="-54736"/>
            <a:chExt cx="2554128" cy="8528059"/>
          </a:xfrm>
        </p:grpSpPr>
        <p:sp>
          <p:nvSpPr>
            <p:cNvPr id="18" name="Text Box 6"/>
            <p:cNvSpPr txBox="1"/>
            <p:nvPr/>
          </p:nvSpPr>
          <p:spPr>
            <a:xfrm>
              <a:off x="208123" y="-54736"/>
              <a:ext cx="2363628" cy="8473323"/>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Mission Focused</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Cannot see the 5 behaviors</a:t>
              </a:r>
            </a:p>
            <a:p>
              <a:pPr marL="0" marR="0">
                <a:lnSpc>
                  <a:spcPct val="107000"/>
                </a:lnSpc>
                <a:spcBef>
                  <a:spcPts val="0"/>
                </a:spcBef>
                <a:spcAft>
                  <a:spcPts val="800"/>
                </a:spcAft>
              </a:pPr>
              <a:r>
                <a:rPr lang="en-US" sz="1000" dirty="0">
                  <a:solidFill>
                    <a:schemeClr val="tx1"/>
                  </a:solidFill>
                  <a:ea typeface="Calibri" panose="020F0502020204030204" pitchFamily="34" charset="0"/>
                  <a:cs typeface="Times New Roman" panose="02020603050405020304" pitchFamily="18" charset="0"/>
                </a:rPr>
                <a:t>“What to do”</a:t>
              </a:r>
              <a:endParaRPr lang="en-US" sz="1000" dirty="0">
                <a:solidFill>
                  <a:schemeClr val="tx1"/>
                </a:solidFill>
                <a:effectLst/>
                <a:ea typeface="Calibri" panose="020F0502020204030204" pitchFamily="34" charset="0"/>
                <a:cs typeface="Times New Roman" panose="02020603050405020304" pitchFamily="18" charset="0"/>
              </a:endParaRPr>
            </a:p>
          </p:txBody>
        </p:sp>
        <p:sp>
          <p:nvSpPr>
            <p:cNvPr id="19" name="Rectangle 18"/>
            <p:cNvSpPr/>
            <p:nvPr/>
          </p:nvSpPr>
          <p:spPr>
            <a:xfrm>
              <a:off x="34387" y="0"/>
              <a:ext cx="173736" cy="84733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Pentagon 19"/>
            <p:cNvSpPr/>
            <p:nvPr/>
          </p:nvSpPr>
          <p:spPr>
            <a:xfrm>
              <a:off x="17623" y="365099"/>
              <a:ext cx="2554128" cy="3080712"/>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produce Outcomes</a:t>
              </a:r>
              <a:endParaRPr lang="en-US" sz="1400" dirty="0">
                <a:effectLst/>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76053" y="1856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p:cNvSpPr/>
          <p:nvPr/>
        </p:nvSpPr>
        <p:spPr>
          <a:xfrm>
            <a:off x="1412488" y="2824185"/>
            <a:ext cx="6423400" cy="24231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05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1396" y="2856325"/>
            <a:ext cx="10449099" cy="8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19992" y="0"/>
            <a:ext cx="8237913" cy="774630"/>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65921" y="6356555"/>
            <a:ext cx="2050026" cy="338554"/>
          </a:xfrm>
          <a:prstGeom prst="rect">
            <a:avLst/>
          </a:prstGeom>
          <a:noFill/>
        </p:spPr>
        <p:txBody>
          <a:bodyPr wrap="square" rtlCol="0">
            <a:spAutoFit/>
          </a:bodyPr>
          <a:lstStyle/>
          <a:p>
            <a:pPr algn="r"/>
            <a:r>
              <a:rPr lang="en-US" sz="1600" dirty="0"/>
              <a:t>www.east.org</a:t>
            </a:r>
          </a:p>
        </p:txBody>
      </p:sp>
      <p:sp>
        <p:nvSpPr>
          <p:cNvPr id="3" name="Rectangle 2"/>
          <p:cNvSpPr/>
          <p:nvPr/>
        </p:nvSpPr>
        <p:spPr>
          <a:xfrm>
            <a:off x="4638719" y="7286"/>
            <a:ext cx="3320139" cy="461665"/>
          </a:xfrm>
          <a:prstGeom prst="rect">
            <a:avLst/>
          </a:prstGeom>
        </p:spPr>
        <p:txBody>
          <a:bodyPr wrap="square">
            <a:spAutoFit/>
          </a:bodyPr>
          <a:lstStyle/>
          <a:p>
            <a:r>
              <a:rPr lang="en-US" sz="2400" b="1" dirty="0">
                <a:ea typeface="Calibri" panose="020F0502020204030204" pitchFamily="34" charset="0"/>
              </a:rPr>
              <a:t>THE THREE DUTIES</a:t>
            </a:r>
            <a:endParaRPr lang="en-US" sz="2400" dirty="0"/>
          </a:p>
        </p:txBody>
      </p:sp>
      <p:grpSp>
        <p:nvGrpSpPr>
          <p:cNvPr id="9" name="Group 8"/>
          <p:cNvGrpSpPr/>
          <p:nvPr/>
        </p:nvGrpSpPr>
        <p:grpSpPr>
          <a:xfrm>
            <a:off x="2537139" y="476234"/>
            <a:ext cx="2033247" cy="2203177"/>
            <a:chOff x="0" y="-24872"/>
            <a:chExt cx="2833932" cy="8556947"/>
          </a:xfrm>
        </p:grpSpPr>
        <p:sp>
          <p:nvSpPr>
            <p:cNvPr id="10" name="Text Box 51"/>
            <p:cNvSpPr txBox="1"/>
            <p:nvPr/>
          </p:nvSpPr>
          <p:spPr>
            <a:xfrm>
              <a:off x="242313" y="-24872"/>
              <a:ext cx="2591619" cy="8556947"/>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Valued Focused</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Societal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Organizational</a:t>
              </a:r>
            </a:p>
            <a:p>
              <a:pPr marL="342900" marR="0" lvl="0" indent="-342900">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Local</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See all the 5 behaviors </a:t>
              </a:r>
            </a:p>
            <a:p>
              <a:pPr marL="0" marR="0">
                <a:lnSpc>
                  <a:spcPct val="107000"/>
                </a:lnSpc>
                <a:spcBef>
                  <a:spcPts val="0"/>
                </a:spcBef>
                <a:spcAft>
                  <a:spcPts val="0"/>
                </a:spcAft>
              </a:pPr>
              <a:r>
                <a:rPr lang="en-US" sz="1000" dirty="0">
                  <a:solidFill>
                    <a:schemeClr val="tx1"/>
                  </a:solidFill>
                  <a:effectLst/>
                  <a:ea typeface="Calibri" panose="020F0502020204030204" pitchFamily="34" charset="0"/>
                  <a:cs typeface="Times New Roman" panose="02020603050405020304" pitchFamily="18" charset="0"/>
                </a:rPr>
                <a:t>“Do not do”</a:t>
              </a:r>
            </a:p>
            <a:p>
              <a:pPr marL="457200" marR="0">
                <a:lnSpc>
                  <a:spcPct val="107000"/>
                </a:lnSpc>
                <a:spcBef>
                  <a:spcPts val="0"/>
                </a:spcBef>
                <a:spcAft>
                  <a:spcPts val="800"/>
                </a:spcAft>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p:txBody>
        </p:sp>
        <p:sp>
          <p:nvSpPr>
            <p:cNvPr id="11" name="Rectangle 10"/>
            <p:cNvSpPr/>
            <p:nvPr/>
          </p:nvSpPr>
          <p:spPr>
            <a:xfrm>
              <a:off x="0" y="1"/>
              <a:ext cx="214473" cy="844845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entagon 11"/>
            <p:cNvSpPr/>
            <p:nvPr/>
          </p:nvSpPr>
          <p:spPr>
            <a:xfrm>
              <a:off x="0" y="295073"/>
              <a:ext cx="2832986" cy="3189865"/>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Avoid Causing unjustifiable risk or Harm</a:t>
              </a:r>
              <a:endParaRPr lang="en-US" sz="1400" dirty="0">
                <a:effectLst/>
                <a:ea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056789" y="476235"/>
            <a:ext cx="2019992" cy="2203177"/>
            <a:chOff x="16766" y="0"/>
            <a:chExt cx="2554984" cy="8531168"/>
          </a:xfrm>
        </p:grpSpPr>
        <p:sp>
          <p:nvSpPr>
            <p:cNvPr id="14" name="Text Box 2"/>
            <p:cNvSpPr txBox="1"/>
            <p:nvPr/>
          </p:nvSpPr>
          <p:spPr>
            <a:xfrm>
              <a:off x="190500" y="0"/>
              <a:ext cx="2381250" cy="8531168"/>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Reliability Focused    </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“How to perform work”</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See only 3 of the 5 behaviors</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Human Error</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At-Risk</a:t>
              </a:r>
            </a:p>
            <a:p>
              <a:pPr marL="342900" marR="0" lvl="0" indent="-342900">
                <a:lnSpc>
                  <a:spcPct val="107000"/>
                </a:lnSpc>
                <a:spcBef>
                  <a:spcPts val="0"/>
                </a:spcBef>
                <a:spcAft>
                  <a:spcPts val="0"/>
                </a:spcAft>
                <a:buFont typeface="Courier New" panose="02070309020205020404" pitchFamily="49" charset="0"/>
                <a:buChar char="o"/>
              </a:pPr>
              <a:r>
                <a:rPr lang="en-US" sz="1000" dirty="0">
                  <a:solidFill>
                    <a:schemeClr val="tx1"/>
                  </a:solidFill>
                  <a:effectLst/>
                  <a:ea typeface="Calibri" panose="020F0502020204030204" pitchFamily="34" charset="0"/>
                  <a:cs typeface="Times New Roman" panose="02020603050405020304" pitchFamily="18" charset="0"/>
                </a:rPr>
                <a:t>Reckless</a:t>
              </a:r>
            </a:p>
          </p:txBody>
        </p:sp>
        <p:sp>
          <p:nvSpPr>
            <p:cNvPr id="15" name="Rectangle 14"/>
            <p:cNvSpPr/>
            <p:nvPr/>
          </p:nvSpPr>
          <p:spPr>
            <a:xfrm>
              <a:off x="16766" y="0"/>
              <a:ext cx="173735" cy="84477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Pentagon 15"/>
            <p:cNvSpPr/>
            <p:nvPr/>
          </p:nvSpPr>
          <p:spPr>
            <a:xfrm>
              <a:off x="16766" y="323849"/>
              <a:ext cx="2554984" cy="3175384"/>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Follow procedural rules</a:t>
              </a:r>
              <a:endParaRPr lang="en-US" sz="1400" dirty="0">
                <a:effectLst/>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7563863" y="476236"/>
            <a:ext cx="2019315" cy="2181646"/>
            <a:chOff x="17623" y="0"/>
            <a:chExt cx="2554128" cy="8473323"/>
          </a:xfrm>
        </p:grpSpPr>
        <p:sp>
          <p:nvSpPr>
            <p:cNvPr id="18" name="Text Box 6"/>
            <p:cNvSpPr txBox="1"/>
            <p:nvPr/>
          </p:nvSpPr>
          <p:spPr>
            <a:xfrm>
              <a:off x="208123" y="0"/>
              <a:ext cx="2363628" cy="8473323"/>
            </a:xfrm>
            <a:prstGeom prst="rect">
              <a:avLst/>
            </a:prstGeom>
            <a:solidFill>
              <a:schemeClr val="bg1"/>
            </a:solidFill>
            <a:ln w="6350">
              <a:solidFill>
                <a:schemeClr val="tx1"/>
              </a:solid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Mission Focused</a:t>
              </a:r>
            </a:p>
            <a:p>
              <a:pPr marL="0" marR="0">
                <a:lnSpc>
                  <a:spcPct val="107000"/>
                </a:lnSpc>
                <a:spcBef>
                  <a:spcPts val="0"/>
                </a:spcBef>
                <a:spcAft>
                  <a:spcPts val="800"/>
                </a:spcAft>
              </a:pPr>
              <a:r>
                <a:rPr lang="en-US" sz="1000" dirty="0">
                  <a:solidFill>
                    <a:schemeClr val="tx1"/>
                  </a:solidFill>
                  <a:effectLst/>
                  <a:ea typeface="Calibri" panose="020F0502020204030204" pitchFamily="34" charset="0"/>
                  <a:cs typeface="Times New Roman" panose="02020603050405020304" pitchFamily="18" charset="0"/>
                </a:rPr>
                <a:t>Cannot see the 5 behaviors</a:t>
              </a:r>
            </a:p>
            <a:p>
              <a:pPr marL="0" marR="0">
                <a:lnSpc>
                  <a:spcPct val="107000"/>
                </a:lnSpc>
                <a:spcBef>
                  <a:spcPts val="0"/>
                </a:spcBef>
                <a:spcAft>
                  <a:spcPts val="800"/>
                </a:spcAft>
              </a:pPr>
              <a:r>
                <a:rPr lang="en-US" sz="1000" dirty="0">
                  <a:solidFill>
                    <a:schemeClr val="tx1"/>
                  </a:solidFill>
                  <a:ea typeface="Calibri" panose="020F0502020204030204" pitchFamily="34" charset="0"/>
                  <a:cs typeface="Times New Roman" panose="02020603050405020304" pitchFamily="18" charset="0"/>
                </a:rPr>
                <a:t>“What to do”</a:t>
              </a:r>
              <a:endParaRPr lang="en-US" sz="1000" dirty="0">
                <a:solidFill>
                  <a:schemeClr val="tx1"/>
                </a:solidFill>
                <a:effectLst/>
                <a:ea typeface="Calibri" panose="020F0502020204030204" pitchFamily="34" charset="0"/>
                <a:cs typeface="Times New Roman" panose="02020603050405020304" pitchFamily="18" charset="0"/>
              </a:endParaRPr>
            </a:p>
          </p:txBody>
        </p:sp>
        <p:sp>
          <p:nvSpPr>
            <p:cNvPr id="19" name="Rectangle 18"/>
            <p:cNvSpPr/>
            <p:nvPr/>
          </p:nvSpPr>
          <p:spPr>
            <a:xfrm>
              <a:off x="34387" y="0"/>
              <a:ext cx="173736" cy="84733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Pentagon 19"/>
            <p:cNvSpPr/>
            <p:nvPr/>
          </p:nvSpPr>
          <p:spPr>
            <a:xfrm>
              <a:off x="17623" y="365099"/>
              <a:ext cx="2554128" cy="3080712"/>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400" dirty="0">
                  <a:solidFill>
                    <a:srgbClr val="FFFFFF"/>
                  </a:solidFill>
                  <a:effectLst/>
                  <a:ea typeface="Times New Roman" panose="02020603050405020304" pitchFamily="18" charset="0"/>
                  <a:cs typeface="Times New Roman" panose="02020603050405020304" pitchFamily="18" charset="0"/>
                </a:rPr>
                <a:t>Duty to produce Outcomes</a:t>
              </a:r>
              <a:endParaRPr lang="en-US" sz="1400" dirty="0">
                <a:effectLst/>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9228763" y="3303676"/>
            <a:ext cx="1526540" cy="2491605"/>
            <a:chOff x="-22132" y="-106196"/>
            <a:chExt cx="2813223" cy="8281766"/>
          </a:xfrm>
        </p:grpSpPr>
        <p:sp>
          <p:nvSpPr>
            <p:cNvPr id="22" name="Text Box 43"/>
            <p:cNvSpPr txBox="1"/>
            <p:nvPr/>
          </p:nvSpPr>
          <p:spPr>
            <a:xfrm>
              <a:off x="-22132" y="-106196"/>
              <a:ext cx="2585276"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A purpose to cause harm</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solidFill>
                  <a:srgbClr val="595959"/>
                </a:solidFill>
                <a:effectLst/>
                <a:ea typeface="Calibri" panose="020F0502020204030204" pitchFamily="34" charset="0"/>
                <a:cs typeface="Times New Roman" panose="02020603050405020304" pitchFamily="18" charset="0"/>
              </a:endParaRP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Pentagon 4"/>
            <p:cNvSpPr/>
            <p:nvPr/>
          </p:nvSpPr>
          <p:spPr>
            <a:xfrm>
              <a:off x="-15183" y="87173"/>
              <a:ext cx="2791081" cy="193809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Purpose</a:t>
              </a:r>
              <a:endParaRPr lang="en-US" sz="1200" dirty="0">
                <a:effectLst/>
                <a:ea typeface="Times New Roman" panose="02020603050405020304" pitchFamily="18" charset="0"/>
                <a:cs typeface="Times New Roman" panose="02020603050405020304" pitchFamily="18" charset="0"/>
              </a:endParaRPr>
            </a:p>
          </p:txBody>
        </p:sp>
      </p:grpSp>
      <p:sp>
        <p:nvSpPr>
          <p:cNvPr id="26" name="Rectangle 25"/>
          <p:cNvSpPr/>
          <p:nvPr/>
        </p:nvSpPr>
        <p:spPr>
          <a:xfrm>
            <a:off x="4531882" y="2823039"/>
            <a:ext cx="2852512" cy="461665"/>
          </a:xfrm>
          <a:prstGeom prst="rect">
            <a:avLst/>
          </a:prstGeom>
        </p:spPr>
        <p:txBody>
          <a:bodyPr wrap="none">
            <a:spAutoFit/>
          </a:bodyPr>
          <a:lstStyle/>
          <a:p>
            <a:r>
              <a:rPr lang="en-US" sz="2400" b="1" dirty="0">
                <a:ea typeface="Calibri" panose="020F0502020204030204" pitchFamily="34" charset="0"/>
              </a:rPr>
              <a:t>THE FIVE BEHAVIORS</a:t>
            </a:r>
            <a:endParaRPr lang="en-US" sz="2400" dirty="0"/>
          </a:p>
        </p:txBody>
      </p:sp>
      <p:grpSp>
        <p:nvGrpSpPr>
          <p:cNvPr id="27" name="Group 26"/>
          <p:cNvGrpSpPr/>
          <p:nvPr/>
        </p:nvGrpSpPr>
        <p:grpSpPr>
          <a:xfrm>
            <a:off x="1312092" y="3303677"/>
            <a:ext cx="1500505" cy="2493950"/>
            <a:chOff x="-22132" y="-106143"/>
            <a:chExt cx="2813223" cy="8281713"/>
          </a:xfrm>
        </p:grpSpPr>
        <p:sp>
          <p:nvSpPr>
            <p:cNvPr id="28" name="Text Box 14"/>
            <p:cNvSpPr txBox="1"/>
            <p:nvPr/>
          </p:nvSpPr>
          <p:spPr>
            <a:xfrm>
              <a:off x="-22132" y="-106143"/>
              <a:ext cx="2585277" cy="8229601"/>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Conduct that was not intended: a slip or a mistake</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1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ACCEPT</a:t>
              </a:r>
              <a:endParaRPr lang="en-US" sz="1100" dirty="0">
                <a:effectLst/>
                <a:ea typeface="Calibri" panose="020F0502020204030204" pitchFamily="34" charset="0"/>
                <a:cs typeface="Times New Roman" panose="02020603050405020304" pitchFamily="18" charset="0"/>
              </a:endParaRPr>
            </a:p>
          </p:txBody>
        </p:sp>
        <p:sp>
          <p:nvSpPr>
            <p:cNvPr id="29" name="Rectangle 28"/>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Pentagon 4"/>
            <p:cNvSpPr/>
            <p:nvPr/>
          </p:nvSpPr>
          <p:spPr>
            <a:xfrm>
              <a:off x="-15444" y="87252"/>
              <a:ext cx="2791079" cy="1936050"/>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Human Error</a:t>
              </a:r>
              <a:endParaRPr lang="en-US" sz="1200" dirty="0">
                <a:effectLst/>
                <a:ea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411358" y="3303085"/>
            <a:ext cx="1492250" cy="2478257"/>
            <a:chOff x="-22133" y="-54031"/>
            <a:chExt cx="2813224" cy="8232201"/>
          </a:xfrm>
        </p:grpSpPr>
        <p:sp>
          <p:nvSpPr>
            <p:cNvPr id="32" name="Text Box 31"/>
            <p:cNvSpPr txBox="1"/>
            <p:nvPr/>
          </p:nvSpPr>
          <p:spPr>
            <a:xfrm>
              <a:off x="-22133" y="-51430"/>
              <a:ext cx="2585274" cy="8229600"/>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Conduct that is intended, but risk is not recognized</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Propensity to drift</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COACH</a:t>
              </a:r>
              <a:endParaRPr lang="en-US" sz="1100" dirty="0">
                <a:effectLst/>
                <a:ea typeface="Calibri" panose="020F0502020204030204" pitchFamily="34" charset="0"/>
                <a:cs typeface="Times New Roman" panose="02020603050405020304" pitchFamily="18" charset="0"/>
              </a:endParaRPr>
            </a:p>
          </p:txBody>
        </p:sp>
        <p:sp>
          <p:nvSpPr>
            <p:cNvPr id="33" name="Rectangle 32"/>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Pentagon 4"/>
            <p:cNvSpPr/>
            <p:nvPr/>
          </p:nvSpPr>
          <p:spPr>
            <a:xfrm>
              <a:off x="-15520" y="133609"/>
              <a:ext cx="2791080" cy="1999171"/>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r>
                <a:rPr lang="en-US" sz="1200" dirty="0">
                  <a:solidFill>
                    <a:srgbClr val="FFFFFF"/>
                  </a:solidFill>
                  <a:effectLst/>
                  <a:ea typeface="Times New Roman" panose="02020603050405020304" pitchFamily="18" charset="0"/>
                  <a:cs typeface="Times New Roman" panose="02020603050405020304" pitchFamily="18" charset="0"/>
                </a:rPr>
                <a:t>At-Risk Behavior</a:t>
              </a:r>
              <a:r>
                <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5432243" y="3279190"/>
            <a:ext cx="1578610" cy="2502188"/>
            <a:chOff x="-22132" y="-54031"/>
            <a:chExt cx="2813223" cy="8314322"/>
          </a:xfrm>
        </p:grpSpPr>
        <p:sp>
          <p:nvSpPr>
            <p:cNvPr id="36" name="Text Box 35"/>
            <p:cNvSpPr txBox="1"/>
            <p:nvPr/>
          </p:nvSpPr>
          <p:spPr>
            <a:xfrm>
              <a:off x="-22132" y="30688"/>
              <a:ext cx="2585276" cy="8229603"/>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spcBef>
                  <a:spcPts val="0"/>
                </a:spcBef>
              </a:pPr>
              <a:r>
                <a:rPr lang="en-US" sz="1000" dirty="0">
                  <a:effectLst/>
                  <a:ea typeface="Calibri" panose="020F0502020204030204" pitchFamily="34" charset="0"/>
                  <a:cs typeface="Times New Roman" panose="02020603050405020304" pitchFamily="18" charset="0"/>
                </a:rPr>
                <a:t>Risk of harm is seen to be significant, but person chooses to disregard the risk</a:t>
              </a: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p>
            <a:p>
              <a:pPr marL="0" marR="0">
                <a:spcBef>
                  <a:spcPts val="0"/>
                </a:spcBef>
              </a:pPr>
              <a:endParaRPr lang="en-US" sz="1000" dirty="0">
                <a:effectLst/>
                <a:ea typeface="Calibri" panose="020F0502020204030204" pitchFamily="34" charset="0"/>
                <a:cs typeface="Times New Roman" panose="02020603050405020304" pitchFamily="18" charset="0"/>
              </a:endParaRPr>
            </a:p>
            <a:p>
              <a:pPr marL="0" marR="0">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p:txBody>
        </p:sp>
        <p:sp>
          <p:nvSpPr>
            <p:cNvPr id="37" name="Rectangle 36"/>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entagon 4"/>
            <p:cNvSpPr/>
            <p:nvPr/>
          </p:nvSpPr>
          <p:spPr>
            <a:xfrm>
              <a:off x="-11022" y="200178"/>
              <a:ext cx="2791081" cy="2067439"/>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Reckless</a:t>
              </a:r>
              <a:endParaRPr lang="en-US" sz="1200" dirty="0">
                <a:effectLst/>
                <a:ea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7344473" y="3279190"/>
            <a:ext cx="1526540" cy="2515296"/>
            <a:chOff x="-22132" y="-54031"/>
            <a:chExt cx="2813223" cy="8229601"/>
          </a:xfrm>
        </p:grpSpPr>
        <p:sp>
          <p:nvSpPr>
            <p:cNvPr id="40" name="Text Box 39"/>
            <p:cNvSpPr txBox="1"/>
            <p:nvPr/>
          </p:nvSpPr>
          <p:spPr>
            <a:xfrm>
              <a:off x="-22132" y="2477"/>
              <a:ext cx="2585276" cy="8124346"/>
            </a:xfrm>
            <a:prstGeom prst="rect">
              <a:avLst/>
            </a:prstGeom>
            <a:solidFill>
              <a:schemeClr val="bg1"/>
            </a:solidFill>
            <a:ln w="6350">
              <a:solidFill>
                <a:schemeClr val="tx1"/>
              </a:solidFill>
            </a:ln>
            <a:effectLst/>
          </p:spPr>
          <p:txBody>
            <a:bodyPr rot="0" spcFirstLastPara="0" vert="horz" wrap="square" lIns="182880" tIns="914400" rIns="182880" bIns="182880" numCol="1" spcCol="0" rtlCol="0" fromWordArt="0" anchor="t" anchorCtr="0" forceAA="0" compatLnSpc="1">
              <a:prstTxWarp prst="textNoShape">
                <a:avLst/>
              </a:prstTxWarp>
              <a:noAutofit/>
            </a:bodyPr>
            <a:lstStyle/>
            <a:p>
              <a:pPr marL="0" marR="0" algn="just">
                <a:spcBef>
                  <a:spcPts val="0"/>
                </a:spcBef>
              </a:pPr>
              <a:r>
                <a:rPr lang="en-US" sz="1000" dirty="0">
                  <a:effectLst/>
                  <a:ea typeface="Calibri" panose="020F0502020204030204" pitchFamily="34" charset="0"/>
                  <a:cs typeface="Times New Roman" panose="02020603050405020304" pitchFamily="18" charset="0"/>
                </a:rPr>
                <a:t>Knowingly causing harm</a:t>
              </a:r>
            </a:p>
            <a:p>
              <a:pPr marL="0" marR="0" algn="just">
                <a:spcBef>
                  <a:spcPts val="0"/>
                </a:spcBef>
              </a:pPr>
              <a:r>
                <a:rPr lang="en-US" sz="1000" dirty="0">
                  <a:effectLst/>
                  <a:ea typeface="Calibri" panose="020F0502020204030204" pitchFamily="34" charset="0"/>
                  <a:cs typeface="Times New Roman" panose="02020603050405020304" pitchFamily="18" charset="0"/>
                </a:rPr>
                <a:t> </a:t>
              </a:r>
            </a:p>
            <a:p>
              <a:pPr marL="0" marR="0" algn="just">
                <a:spcBef>
                  <a:spcPts val="0"/>
                </a:spcBef>
              </a:pPr>
              <a:r>
                <a:rPr lang="en-US" sz="1000" dirty="0">
                  <a:effectLst/>
                  <a:ea typeface="Calibri" panose="020F0502020204030204" pitchFamily="34" charset="0"/>
                  <a:cs typeface="Times New Roman" panose="02020603050405020304" pitchFamily="18" charset="0"/>
                </a:rPr>
                <a:t>“My life, my rules”</a:t>
              </a:r>
            </a:p>
            <a:p>
              <a:pPr marL="0" marR="0" algn="just">
                <a:spcBef>
                  <a:spcPts val="0"/>
                </a:spcBef>
              </a:pPr>
              <a:r>
                <a:rPr lang="en-US" sz="1000" dirty="0">
                  <a:solidFill>
                    <a:srgbClr val="595959"/>
                  </a:solidFill>
                  <a:effectLst/>
                  <a:ea typeface="Calibri" panose="020F0502020204030204" pitchFamily="34" charset="0"/>
                  <a:cs typeface="Times New Roman" panose="02020603050405020304" pitchFamily="18" charset="0"/>
                </a:rPr>
                <a:t> </a:t>
              </a:r>
              <a:endParaRPr lang="en-US" sz="1000" dirty="0">
                <a:solidFill>
                  <a:srgbClr val="595959"/>
                </a:solidFill>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just">
                <a:spcBef>
                  <a:spcPts val="0"/>
                </a:spcBef>
              </a:pPr>
              <a:endParaRPr lang="en-US" sz="1000" dirty="0">
                <a:effectLst/>
                <a:ea typeface="Calibri" panose="020F0502020204030204" pitchFamily="34" charset="0"/>
                <a:cs typeface="Times New Roman" panose="02020603050405020304" pitchFamily="18" charset="0"/>
              </a:endParaRPr>
            </a:p>
            <a:p>
              <a:pPr marL="0" marR="0" algn="ctr">
                <a:spcBef>
                  <a:spcPts val="0"/>
                </a:spcBef>
              </a:pPr>
              <a:r>
                <a:rPr lang="en-US" sz="1200" b="1" dirty="0">
                  <a:effectLst/>
                  <a:ea typeface="Calibri" panose="020F0502020204030204" pitchFamily="34" charset="0"/>
                  <a:cs typeface="Times New Roman" panose="02020603050405020304" pitchFamily="18" charset="0"/>
                </a:rPr>
                <a:t>DISCIPLINARY ACTION</a:t>
              </a:r>
              <a:endParaRPr lang="en-US" sz="1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400"/>
                </a:spcAft>
              </a:pPr>
              <a:r>
                <a:rPr lang="en-US" sz="1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600591" y="-54031"/>
              <a:ext cx="190500" cy="8229601"/>
            </a:xfrm>
            <a:prstGeom prst="rect">
              <a:avLst/>
            </a:prstGeom>
            <a:solidFill>
              <a:srgbClr val="FFFF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Pentagon 4"/>
            <p:cNvSpPr/>
            <p:nvPr/>
          </p:nvSpPr>
          <p:spPr>
            <a:xfrm>
              <a:off x="-18535" y="169323"/>
              <a:ext cx="2791081" cy="2035708"/>
            </a:xfrm>
            <a:prstGeom prst="rect">
              <a:avLst/>
            </a:prstGeom>
            <a:solidFill>
              <a:srgbClr val="4472C4"/>
            </a:solidFill>
            <a:ln w="12700" cap="flat" cmpd="sng" algn="ctr">
              <a:noFill/>
              <a:prstDash val="solid"/>
              <a:miter lim="800000"/>
            </a:ln>
            <a:effectLst/>
          </p:spPr>
          <p:txBody>
            <a:bodyPr rot="0" spcFirstLastPara="0" vert="horz" wrap="square" lIns="365760" tIns="0" rIns="182880" bIns="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ea typeface="Times New Roman" panose="02020603050405020304" pitchFamily="18" charset="0"/>
                  <a:cs typeface="Times New Roman" panose="02020603050405020304" pitchFamily="18" charset="0"/>
                </a:rPr>
                <a:t>Knowledge</a:t>
              </a:r>
              <a:endParaRPr lang="en-US" sz="120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1694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650934"/>
          </a:xfrm>
          <a:prstGeom prst="rect">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95325" y="34083"/>
            <a:ext cx="49849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Eastern Association for the Surgery of Trauma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Advancing Science, Fostering Relationships, and Building Careers</a:t>
            </a:r>
          </a:p>
        </p:txBody>
      </p:sp>
      <p:sp>
        <p:nvSpPr>
          <p:cNvPr id="8" name="TextBox 7"/>
          <p:cNvSpPr txBox="1"/>
          <p:nvPr/>
        </p:nvSpPr>
        <p:spPr>
          <a:xfrm>
            <a:off x="7181850" y="390735"/>
            <a:ext cx="4995957"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Adapted from James Reason’s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Decision Tree for Determining the Culpability of Unsafe Acts</a:t>
            </a:r>
          </a:p>
        </p:txBody>
      </p:sp>
      <p:sp>
        <p:nvSpPr>
          <p:cNvPr id="2" name="TextBox 1"/>
          <p:cNvSpPr txBox="1"/>
          <p:nvPr/>
        </p:nvSpPr>
        <p:spPr>
          <a:xfrm>
            <a:off x="0" y="47702"/>
            <a:ext cx="121920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Performance Management Decision Guide</a:t>
            </a:r>
          </a:p>
        </p:txBody>
      </p:sp>
      <p:sp>
        <p:nvSpPr>
          <p:cNvPr id="9" name="TextBox 8"/>
          <p:cNvSpPr txBox="1"/>
          <p:nvPr/>
        </p:nvSpPr>
        <p:spPr>
          <a:xfrm>
            <a:off x="283284" y="937730"/>
            <a:ext cx="2231136" cy="274320"/>
          </a:xfrm>
          <a:prstGeom prst="rect">
            <a:avLst/>
          </a:prstGeom>
          <a:solidFill>
            <a:schemeClr val="accent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Deliberate Act Test</a:t>
            </a:r>
          </a:p>
        </p:txBody>
      </p:sp>
      <p:sp>
        <p:nvSpPr>
          <p:cNvPr id="10" name="TextBox 9"/>
          <p:cNvSpPr txBox="1"/>
          <p:nvPr/>
        </p:nvSpPr>
        <p:spPr>
          <a:xfrm>
            <a:off x="2954264" y="943378"/>
            <a:ext cx="2231136" cy="274320"/>
          </a:xfrm>
          <a:prstGeom prst="rect">
            <a:avLst/>
          </a:prstGeom>
          <a:solidFill>
            <a:schemeClr val="accent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Incapacity Test</a:t>
            </a:r>
          </a:p>
        </p:txBody>
      </p:sp>
      <p:sp>
        <p:nvSpPr>
          <p:cNvPr id="11" name="TextBox 10"/>
          <p:cNvSpPr txBox="1"/>
          <p:nvPr/>
        </p:nvSpPr>
        <p:spPr>
          <a:xfrm>
            <a:off x="5623029" y="945880"/>
            <a:ext cx="2231136" cy="274320"/>
          </a:xfrm>
          <a:prstGeom prst="rect">
            <a:avLst/>
          </a:prstGeom>
          <a:solidFill>
            <a:schemeClr val="accent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Compliance Test</a:t>
            </a:r>
          </a:p>
        </p:txBody>
      </p:sp>
      <p:sp>
        <p:nvSpPr>
          <p:cNvPr id="12" name="TextBox 11"/>
          <p:cNvSpPr txBox="1"/>
          <p:nvPr/>
        </p:nvSpPr>
        <p:spPr>
          <a:xfrm>
            <a:off x="8291794" y="943378"/>
            <a:ext cx="2231136" cy="274320"/>
          </a:xfrm>
          <a:prstGeom prst="rect">
            <a:avLst/>
          </a:prstGeom>
          <a:solidFill>
            <a:schemeClr val="accent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Substitution Test</a:t>
            </a:r>
          </a:p>
        </p:txBody>
      </p:sp>
      <p:sp>
        <p:nvSpPr>
          <p:cNvPr id="13" name="TextBox 12"/>
          <p:cNvSpPr txBox="1"/>
          <p:nvPr/>
        </p:nvSpPr>
        <p:spPr>
          <a:xfrm>
            <a:off x="283284" y="1255344"/>
            <a:ext cx="2231136"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Did the individual intend the behavior/act?</a:t>
            </a:r>
          </a:p>
        </p:txBody>
      </p:sp>
      <p:sp>
        <p:nvSpPr>
          <p:cNvPr id="14" name="TextBox 13"/>
          <p:cNvSpPr txBox="1"/>
          <p:nvPr/>
        </p:nvSpPr>
        <p:spPr>
          <a:xfrm>
            <a:off x="2953350" y="1255855"/>
            <a:ext cx="2231136"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there evidence of ill health, a medical condition, or substance abuse?</a:t>
            </a:r>
          </a:p>
        </p:txBody>
      </p:sp>
      <p:sp>
        <p:nvSpPr>
          <p:cNvPr id="15" name="TextBox 14"/>
          <p:cNvSpPr txBox="1"/>
          <p:nvPr/>
        </p:nvSpPr>
        <p:spPr>
          <a:xfrm>
            <a:off x="5623029" y="1252277"/>
            <a:ext cx="2231136"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Did the individual depart from policies, procedures, protocols, or generally accepted performance standards?</a:t>
            </a:r>
          </a:p>
        </p:txBody>
      </p:sp>
      <p:sp>
        <p:nvSpPr>
          <p:cNvPr id="16" name="TextBox 15"/>
          <p:cNvSpPr txBox="1"/>
          <p:nvPr/>
        </p:nvSpPr>
        <p:spPr>
          <a:xfrm>
            <a:off x="8292708" y="1248479"/>
            <a:ext cx="2230222" cy="707886"/>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Would individuals in the same profession and with comparable knowledge, skills, and experience act the same under similar circumstances?</a:t>
            </a:r>
          </a:p>
        </p:txBody>
      </p:sp>
      <p:sp>
        <p:nvSpPr>
          <p:cNvPr id="17" name="TextBox 16"/>
          <p:cNvSpPr txBox="1"/>
          <p:nvPr/>
        </p:nvSpPr>
        <p:spPr>
          <a:xfrm>
            <a:off x="207085" y="650935"/>
            <a:ext cx="6787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Start</a:t>
            </a:r>
          </a:p>
        </p:txBody>
      </p:sp>
      <p:sp>
        <p:nvSpPr>
          <p:cNvPr id="18" name="TextBox 17"/>
          <p:cNvSpPr txBox="1"/>
          <p:nvPr/>
        </p:nvSpPr>
        <p:spPr>
          <a:xfrm>
            <a:off x="5623029" y="2135329"/>
            <a:ext cx="2231136" cy="707886"/>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Were the policies, procedures, protocols, or performance standards available, understandable, workable, and in routine use?</a:t>
            </a:r>
          </a:p>
        </p:txBody>
      </p:sp>
      <p:sp>
        <p:nvSpPr>
          <p:cNvPr id="19" name="TextBox 18"/>
          <p:cNvSpPr txBox="1"/>
          <p:nvPr/>
        </p:nvSpPr>
        <p:spPr>
          <a:xfrm>
            <a:off x="5623029" y="3965799"/>
            <a:ext cx="2231136" cy="5539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Were there significant mitigating circumstances that justify the act in this case?</a:t>
            </a:r>
          </a:p>
        </p:txBody>
      </p:sp>
      <p:sp>
        <p:nvSpPr>
          <p:cNvPr id="20" name="TextBox 19"/>
          <p:cNvSpPr txBox="1"/>
          <p:nvPr/>
        </p:nvSpPr>
        <p:spPr>
          <a:xfrm>
            <a:off x="5623029" y="3051247"/>
            <a:ext cx="2231136" cy="707886"/>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there evidence that the individual chose to take an unacceptable risk </a:t>
            </a: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has a trend in poor performance or decision making?</a:t>
            </a:r>
          </a:p>
        </p:txBody>
      </p:sp>
      <p:sp>
        <p:nvSpPr>
          <p:cNvPr id="21" name="Rectangle 20"/>
          <p:cNvSpPr/>
          <p:nvPr/>
        </p:nvSpPr>
        <p:spPr>
          <a:xfrm>
            <a:off x="283285" y="4686299"/>
            <a:ext cx="11594390" cy="365760"/>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283284" y="5091259"/>
            <a:ext cx="2231136" cy="1554272"/>
          </a:xfrm>
          <a:prstGeom prst="rect">
            <a:avLst/>
          </a:prstGeom>
          <a:noFill/>
          <a:ln>
            <a:solidFill>
              <a:schemeClr val="tx1"/>
            </a:solid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72C4"/>
                </a:solidFill>
                <a:effectLst/>
                <a:uLnTx/>
                <a:uFillTx/>
                <a:latin typeface="Calibri" panose="020F0502020204030204"/>
                <a:ea typeface="+mn-ea"/>
                <a:cs typeface="+mn-cs"/>
              </a:rPr>
              <a:t>Actions to Consider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(Consult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Disciplinary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Report to professional group or regulatory body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Law enforcement referral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Identify Contributing System Factors</a:t>
            </a:r>
          </a:p>
        </p:txBody>
      </p:sp>
      <p:sp>
        <p:nvSpPr>
          <p:cNvPr id="24" name="TextBox 23"/>
          <p:cNvSpPr txBox="1"/>
          <p:nvPr/>
        </p:nvSpPr>
        <p:spPr>
          <a:xfrm>
            <a:off x="10868025" y="5119040"/>
            <a:ext cx="1009650" cy="1527048"/>
          </a:xfrm>
          <a:prstGeom prst="rect">
            <a:avLst/>
          </a:prstGeom>
          <a:noFill/>
          <a:ln>
            <a:solidFill>
              <a:schemeClr val="tx1"/>
            </a:solid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Console and/or Coach the Individual </a:t>
            </a: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Find &amp; Fix Process Problems</a:t>
            </a:r>
          </a:p>
        </p:txBody>
      </p:sp>
      <p:sp>
        <p:nvSpPr>
          <p:cNvPr id="29" name="TextBox 28"/>
          <p:cNvSpPr txBox="1"/>
          <p:nvPr/>
        </p:nvSpPr>
        <p:spPr>
          <a:xfrm>
            <a:off x="2840465" y="5103689"/>
            <a:ext cx="2456519" cy="1677382"/>
          </a:xfrm>
          <a:prstGeom prst="rect">
            <a:avLst/>
          </a:prstGeom>
          <a:noFill/>
          <a:ln>
            <a:solidFill>
              <a:schemeClr val="tx1"/>
            </a:solid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72C4"/>
                </a:solidFill>
                <a:effectLst/>
                <a:uLnTx/>
                <a:uFillTx/>
                <a:latin typeface="Calibri" panose="020F0502020204030204"/>
                <a:ea typeface="+mn-ea"/>
                <a:cs typeface="+mn-cs"/>
              </a:rPr>
              <a:t>Actions to Consider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(Consult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If ill health or medical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Employee health referral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Adjustment of duties/Leave of absence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If substance abuse/addiction: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Substance abuse testing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Disciplinary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Identify Contributing System Factors</a:t>
            </a:r>
          </a:p>
        </p:txBody>
      </p:sp>
      <p:sp>
        <p:nvSpPr>
          <p:cNvPr id="30" name="TextBox 29"/>
          <p:cNvSpPr txBox="1"/>
          <p:nvPr/>
        </p:nvSpPr>
        <p:spPr>
          <a:xfrm>
            <a:off x="5623029" y="5091259"/>
            <a:ext cx="2231136" cy="1554272"/>
          </a:xfrm>
          <a:prstGeom prst="rect">
            <a:avLst/>
          </a:prstGeom>
          <a:noFill/>
          <a:ln>
            <a:solidFill>
              <a:schemeClr val="tx1"/>
            </a:solid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72C4"/>
                </a:solidFill>
                <a:effectLst/>
                <a:uLnTx/>
                <a:uFillTx/>
                <a:latin typeface="Calibri" panose="020F0502020204030204"/>
                <a:ea typeface="+mn-ea"/>
                <a:cs typeface="+mn-cs"/>
              </a:rPr>
              <a:t>Actions to Consider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(Consult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Disciplinary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Job-fit consideration with HR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Organization-fit consideration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Identify Contributing System Factors</a:t>
            </a:r>
          </a:p>
        </p:txBody>
      </p:sp>
      <p:sp>
        <p:nvSpPr>
          <p:cNvPr id="31" name="TextBox 30"/>
          <p:cNvSpPr txBox="1"/>
          <p:nvPr/>
        </p:nvSpPr>
        <p:spPr>
          <a:xfrm>
            <a:off x="8291794" y="5113513"/>
            <a:ext cx="2231136" cy="1523494"/>
          </a:xfrm>
          <a:prstGeom prst="rect">
            <a:avLst/>
          </a:prstGeom>
          <a:noFill/>
          <a:ln>
            <a:solidFill>
              <a:schemeClr val="tx1"/>
            </a:solid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472C4"/>
                </a:solidFill>
                <a:effectLst/>
                <a:uLnTx/>
                <a:uFillTx/>
                <a:latin typeface="Calibri" panose="020F0502020204030204"/>
                <a:ea typeface="+mn-ea"/>
                <a:cs typeface="+mn-cs"/>
              </a:rPr>
              <a:t>Actions to Consider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(Consult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Console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Coaching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Mentor assignment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Increased supervision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Performance improvement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Identify Contributing System Factors</a:t>
            </a:r>
          </a:p>
        </p:txBody>
      </p:sp>
      <p:sp>
        <p:nvSpPr>
          <p:cNvPr id="32" name="TextBox 31"/>
          <p:cNvSpPr txBox="1"/>
          <p:nvPr/>
        </p:nvSpPr>
        <p:spPr>
          <a:xfrm>
            <a:off x="3823064" y="3043886"/>
            <a:ext cx="1388836"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Was the individual aware of the ill health or medical condition?</a:t>
            </a:r>
          </a:p>
        </p:txBody>
      </p:sp>
      <p:sp>
        <p:nvSpPr>
          <p:cNvPr id="33" name="TextBox 32"/>
          <p:cNvSpPr txBox="1"/>
          <p:nvPr/>
        </p:nvSpPr>
        <p:spPr>
          <a:xfrm>
            <a:off x="283284" y="3049583"/>
            <a:ext cx="2231136"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Did the individual act with malicious intent (i.e. to cause physical/mental harm or other damage)?</a:t>
            </a:r>
          </a:p>
        </p:txBody>
      </p:sp>
      <p:sp>
        <p:nvSpPr>
          <p:cNvPr id="34" name="TextBox 33"/>
          <p:cNvSpPr txBox="1"/>
          <p:nvPr/>
        </p:nvSpPr>
        <p:spPr>
          <a:xfrm>
            <a:off x="8291794" y="3055045"/>
            <a:ext cx="2231136"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Were there any deficiencies in related training, experience, resources, or supervision?</a:t>
            </a:r>
          </a:p>
        </p:txBody>
      </p:sp>
      <p:sp>
        <p:nvSpPr>
          <p:cNvPr id="35" name="TextBox 34"/>
          <p:cNvSpPr txBox="1"/>
          <p:nvPr/>
        </p:nvSpPr>
        <p:spPr>
          <a:xfrm>
            <a:off x="2953350" y="2009691"/>
            <a:ext cx="869714"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Substance Abuse/other addiction</a:t>
            </a:r>
          </a:p>
        </p:txBody>
      </p:sp>
      <p:sp>
        <p:nvSpPr>
          <p:cNvPr id="36" name="TextBox 35"/>
          <p:cNvSpPr txBox="1"/>
          <p:nvPr/>
        </p:nvSpPr>
        <p:spPr>
          <a:xfrm>
            <a:off x="3898730" y="2009691"/>
            <a:ext cx="1276700" cy="70408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Ill health, medical condition, or mental health concern</a:t>
            </a:r>
          </a:p>
        </p:txBody>
      </p:sp>
      <p:sp>
        <p:nvSpPr>
          <p:cNvPr id="37" name="TextBox 36"/>
          <p:cNvSpPr txBox="1"/>
          <p:nvPr/>
        </p:nvSpPr>
        <p:spPr>
          <a:xfrm>
            <a:off x="283284" y="4686299"/>
            <a:ext cx="2231136" cy="3657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Malevolent or Willful Misconduct</a:t>
            </a:r>
          </a:p>
        </p:txBody>
      </p:sp>
      <p:sp>
        <p:nvSpPr>
          <p:cNvPr id="38" name="TextBox 37"/>
          <p:cNvSpPr txBox="1"/>
          <p:nvPr/>
        </p:nvSpPr>
        <p:spPr>
          <a:xfrm>
            <a:off x="2840465" y="4690400"/>
            <a:ext cx="2456519" cy="3657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Medical Condition OR Substance Abuse/Addiction</a:t>
            </a:r>
          </a:p>
        </p:txBody>
      </p:sp>
      <p:sp>
        <p:nvSpPr>
          <p:cNvPr id="39" name="TextBox 38"/>
          <p:cNvSpPr txBox="1"/>
          <p:nvPr/>
        </p:nvSpPr>
        <p:spPr>
          <a:xfrm>
            <a:off x="5623029" y="4689886"/>
            <a:ext cx="2231136" cy="3657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Possible Reckless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Negligent Behavior</a:t>
            </a:r>
          </a:p>
        </p:txBody>
      </p:sp>
      <p:sp>
        <p:nvSpPr>
          <p:cNvPr id="40" name="TextBox 39"/>
          <p:cNvSpPr txBox="1"/>
          <p:nvPr/>
        </p:nvSpPr>
        <p:spPr>
          <a:xfrm>
            <a:off x="8320190" y="4697536"/>
            <a:ext cx="2076270" cy="3657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Possible Unintended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Human Error</a:t>
            </a:r>
          </a:p>
        </p:txBody>
      </p:sp>
      <p:sp>
        <p:nvSpPr>
          <p:cNvPr id="41" name="TextBox 40"/>
          <p:cNvSpPr txBox="1"/>
          <p:nvPr/>
        </p:nvSpPr>
        <p:spPr>
          <a:xfrm>
            <a:off x="10844212" y="4680361"/>
            <a:ext cx="1038225" cy="3657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Possible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Induced Error</a:t>
            </a:r>
          </a:p>
        </p:txBody>
      </p:sp>
      <p:sp>
        <p:nvSpPr>
          <p:cNvPr id="43" name="TextBox 42"/>
          <p:cNvSpPr txBox="1"/>
          <p:nvPr/>
        </p:nvSpPr>
        <p:spPr>
          <a:xfrm>
            <a:off x="1042580" y="1978800"/>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44" name="TextBox 43"/>
          <p:cNvSpPr txBox="1"/>
          <p:nvPr/>
        </p:nvSpPr>
        <p:spPr>
          <a:xfrm>
            <a:off x="2448141" y="1402344"/>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45" name="TextBox 44"/>
          <p:cNvSpPr txBox="1"/>
          <p:nvPr/>
        </p:nvSpPr>
        <p:spPr>
          <a:xfrm>
            <a:off x="3022627" y="2722334"/>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46" name="TextBox 45"/>
          <p:cNvSpPr txBox="1"/>
          <p:nvPr/>
        </p:nvSpPr>
        <p:spPr>
          <a:xfrm>
            <a:off x="1042578" y="3764330"/>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47" name="TextBox 46"/>
          <p:cNvSpPr txBox="1"/>
          <p:nvPr/>
        </p:nvSpPr>
        <p:spPr>
          <a:xfrm>
            <a:off x="4145768" y="2722334"/>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48" name="TextBox 47"/>
          <p:cNvSpPr txBox="1"/>
          <p:nvPr/>
        </p:nvSpPr>
        <p:spPr>
          <a:xfrm>
            <a:off x="6373611" y="1932211"/>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49" name="TextBox 48"/>
          <p:cNvSpPr txBox="1"/>
          <p:nvPr/>
        </p:nvSpPr>
        <p:spPr>
          <a:xfrm>
            <a:off x="6359963" y="2824349"/>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0" name="TextBox 49"/>
          <p:cNvSpPr txBox="1"/>
          <p:nvPr/>
        </p:nvSpPr>
        <p:spPr>
          <a:xfrm>
            <a:off x="6359728" y="3739356"/>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1" name="TextBox 50"/>
          <p:cNvSpPr txBox="1"/>
          <p:nvPr/>
        </p:nvSpPr>
        <p:spPr>
          <a:xfrm>
            <a:off x="6373375" y="4482559"/>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2" name="TextBox 51"/>
          <p:cNvSpPr txBox="1"/>
          <p:nvPr/>
        </p:nvSpPr>
        <p:spPr>
          <a:xfrm>
            <a:off x="7790571" y="1411080"/>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3" name="TextBox 52"/>
          <p:cNvSpPr txBox="1"/>
          <p:nvPr/>
        </p:nvSpPr>
        <p:spPr>
          <a:xfrm>
            <a:off x="5122106" y="1415236"/>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4" name="TextBox 53"/>
          <p:cNvSpPr txBox="1"/>
          <p:nvPr/>
        </p:nvSpPr>
        <p:spPr>
          <a:xfrm>
            <a:off x="7805319" y="2291380"/>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5" name="TextBox 54"/>
          <p:cNvSpPr txBox="1"/>
          <p:nvPr/>
        </p:nvSpPr>
        <p:spPr>
          <a:xfrm>
            <a:off x="7804219" y="3203213"/>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6" name="TextBox 55"/>
          <p:cNvSpPr txBox="1"/>
          <p:nvPr/>
        </p:nvSpPr>
        <p:spPr>
          <a:xfrm>
            <a:off x="9088513" y="3759539"/>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7" name="TextBox 56"/>
          <p:cNvSpPr txBox="1"/>
          <p:nvPr/>
        </p:nvSpPr>
        <p:spPr>
          <a:xfrm>
            <a:off x="4180604" y="3760667"/>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8" name="TextBox 57"/>
          <p:cNvSpPr txBox="1"/>
          <p:nvPr/>
        </p:nvSpPr>
        <p:spPr>
          <a:xfrm>
            <a:off x="10467232" y="1395314"/>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9" name="TextBox 58"/>
          <p:cNvSpPr txBox="1"/>
          <p:nvPr/>
        </p:nvSpPr>
        <p:spPr>
          <a:xfrm>
            <a:off x="10461986" y="3235092"/>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60" name="TextBox 59"/>
          <p:cNvSpPr txBox="1"/>
          <p:nvPr/>
        </p:nvSpPr>
        <p:spPr>
          <a:xfrm>
            <a:off x="9068041" y="1967597"/>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1" name="TextBox 60"/>
          <p:cNvSpPr txBox="1"/>
          <p:nvPr/>
        </p:nvSpPr>
        <p:spPr>
          <a:xfrm>
            <a:off x="2454402" y="3220344"/>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2" name="TextBox 61"/>
          <p:cNvSpPr txBox="1"/>
          <p:nvPr/>
        </p:nvSpPr>
        <p:spPr>
          <a:xfrm>
            <a:off x="5138560" y="3213032"/>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63" name="TextBox 62"/>
          <p:cNvSpPr txBox="1"/>
          <p:nvPr/>
        </p:nvSpPr>
        <p:spPr>
          <a:xfrm>
            <a:off x="7799429" y="4047087"/>
            <a:ext cx="434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pic>
        <p:nvPicPr>
          <p:cNvPr id="64" name="Picture 63"/>
          <p:cNvPicPr>
            <a:picLocks noChangeAspect="1"/>
          </p:cNvPicPr>
          <p:nvPr/>
        </p:nvPicPr>
        <p:blipFill>
          <a:blip r:embed="rId2"/>
          <a:stretch>
            <a:fillRect/>
          </a:stretch>
        </p:blipFill>
        <p:spPr>
          <a:xfrm>
            <a:off x="35667" y="27236"/>
            <a:ext cx="490118" cy="612648"/>
          </a:xfrm>
          <a:prstGeom prst="rect">
            <a:avLst/>
          </a:prstGeom>
          <a:ln>
            <a:noFill/>
          </a:ln>
        </p:spPr>
      </p:pic>
      <p:cxnSp>
        <p:nvCxnSpPr>
          <p:cNvPr id="66" name="Straight Arrow Connector 65"/>
          <p:cNvCxnSpPr/>
          <p:nvPr/>
        </p:nvCxnSpPr>
        <p:spPr>
          <a:xfrm>
            <a:off x="1390143" y="1959432"/>
            <a:ext cx="0" cy="1090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3" idx="2"/>
            <a:endCxn id="37" idx="0"/>
          </p:cNvCxnSpPr>
          <p:nvPr/>
        </p:nvCxnSpPr>
        <p:spPr>
          <a:xfrm>
            <a:off x="1398852" y="3753671"/>
            <a:ext cx="0" cy="932628"/>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5" idx="2"/>
          </p:cNvCxnSpPr>
          <p:nvPr/>
        </p:nvCxnSpPr>
        <p:spPr>
          <a:xfrm>
            <a:off x="3388207" y="2713779"/>
            <a:ext cx="8136" cy="1966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2" idx="2"/>
          </p:cNvCxnSpPr>
          <p:nvPr/>
        </p:nvCxnSpPr>
        <p:spPr>
          <a:xfrm>
            <a:off x="4517482" y="3747974"/>
            <a:ext cx="10975" cy="9326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240000" flipH="1">
            <a:off x="4500064" y="2713779"/>
            <a:ext cx="19598" cy="3301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5" idx="2"/>
            <a:endCxn id="18" idx="0"/>
          </p:cNvCxnSpPr>
          <p:nvPr/>
        </p:nvCxnSpPr>
        <p:spPr>
          <a:xfrm>
            <a:off x="6738597" y="1956365"/>
            <a:ext cx="0" cy="178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6739890" y="2848997"/>
            <a:ext cx="0" cy="178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742162" y="3765673"/>
            <a:ext cx="0" cy="178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744434" y="4518580"/>
            <a:ext cx="0" cy="178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2"/>
            <a:endCxn id="34" idx="0"/>
          </p:cNvCxnSpPr>
          <p:nvPr/>
        </p:nvCxnSpPr>
        <p:spPr>
          <a:xfrm flipH="1">
            <a:off x="9407362" y="1956365"/>
            <a:ext cx="457" cy="10986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9407362" y="3765673"/>
            <a:ext cx="0" cy="924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11363324" y="1596967"/>
            <a:ext cx="9526" cy="30833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0533598" y="1599538"/>
            <a:ext cx="84124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522930" y="3444443"/>
            <a:ext cx="849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3" idx="3"/>
            <a:endCxn id="14" idx="1"/>
          </p:cNvCxnSpPr>
          <p:nvPr/>
        </p:nvCxnSpPr>
        <p:spPr>
          <a:xfrm>
            <a:off x="2514420" y="1607388"/>
            <a:ext cx="438930" cy="5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4" idx="3"/>
            <a:endCxn id="15" idx="1"/>
          </p:cNvCxnSpPr>
          <p:nvPr/>
        </p:nvCxnSpPr>
        <p:spPr>
          <a:xfrm flipV="1">
            <a:off x="5184486" y="1604321"/>
            <a:ext cx="438543" cy="35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212300" y="3409883"/>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7856937" y="1607931"/>
            <a:ext cx="4348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60000" flipV="1">
            <a:off x="7854165" y="3395930"/>
            <a:ext cx="437629" cy="9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856937" y="2488230"/>
            <a:ext cx="27432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854483" y="4248207"/>
            <a:ext cx="27432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128803" y="1604321"/>
            <a:ext cx="0" cy="883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141097" y="3408542"/>
            <a:ext cx="0" cy="850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792346" y="1599405"/>
            <a:ext cx="0" cy="182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520479" y="3419840"/>
            <a:ext cx="27432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19DE28B-3B62-4547-9BFE-ED386414B3F3}"/>
              </a:ext>
            </a:extLst>
          </p:cNvPr>
          <p:cNvSpPr txBox="1"/>
          <p:nvPr/>
        </p:nvSpPr>
        <p:spPr>
          <a:xfrm>
            <a:off x="10074057" y="6594588"/>
            <a:ext cx="205002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www.east.org</a:t>
            </a:r>
          </a:p>
        </p:txBody>
      </p:sp>
    </p:spTree>
    <p:extLst>
      <p:ext uri="{BB962C8B-B14F-4D97-AF65-F5344CB8AC3E}">
        <p14:creationId xmlns:p14="http://schemas.microsoft.com/office/powerpoint/2010/main" val="3650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par>
                                <p:cTn id="7" presetID="3" presetClass="emph" presetSubtype="2" fill="hold" grpId="0" nodeType="withEffect">
                                  <p:stCondLst>
                                    <p:cond delay="0"/>
                                  </p:stCondLst>
                                  <p:childTnLst>
                                    <p:animClr clrSpc="rgb" dir="cw">
                                      <p:cBhvr override="childStyle">
                                        <p:cTn id="8" dur="2000" fill="hold"/>
                                        <p:tgtEl>
                                          <p:spTgt spid="37"/>
                                        </p:tgtEl>
                                        <p:attrNameLst>
                                          <p:attrName>style.color</p:attrName>
                                        </p:attrNameLst>
                                      </p:cBhvr>
                                      <p:to>
                                        <a:srgbClr val="F40000"/>
                                      </p:to>
                                    </p:animClr>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0"/>
                                        </p:tgtEl>
                                      </p:cBhvr>
                                      <p:by x="150000" y="150000"/>
                                    </p:animScale>
                                  </p:childTnLst>
                                </p:cTn>
                              </p:par>
                              <p:par>
                                <p:cTn id="13" presetID="3" presetClass="emph" presetSubtype="2" fill="hold" nodeType="withEffect">
                                  <p:stCondLst>
                                    <p:cond delay="0"/>
                                  </p:stCondLst>
                                  <p:childTnLst>
                                    <p:animClr clrSpc="rgb" dir="cw">
                                      <p:cBhvr override="childStyle">
                                        <p:cTn id="14" dur="2000" fill="hold"/>
                                        <p:tgtEl>
                                          <p:spTgt spid="38">
                                            <p:txEl>
                                              <p:pRg st="0" end="0"/>
                                            </p:txEl>
                                          </p:spTgt>
                                        </p:tgtEl>
                                        <p:attrNameLst>
                                          <p:attrName>style.color</p:attrName>
                                        </p:attrNameLst>
                                      </p:cBhvr>
                                      <p:to>
                                        <a:srgbClr val="F40000"/>
                                      </p:to>
                                    </p:animClr>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1"/>
                                        </p:tgtEl>
                                      </p:cBhvr>
                                      <p:by x="150000" y="150000"/>
                                    </p:animScale>
                                  </p:childTnLst>
                                </p:cTn>
                              </p:par>
                              <p:par>
                                <p:cTn id="19" presetID="3" presetClass="emph" presetSubtype="2" fill="hold" grpId="0" nodeType="withEffect">
                                  <p:stCondLst>
                                    <p:cond delay="0"/>
                                  </p:stCondLst>
                                  <p:childTnLst>
                                    <p:animClr clrSpc="rgb" dir="cw">
                                      <p:cBhvr override="childStyle">
                                        <p:cTn id="20" dur="2000" fill="hold"/>
                                        <p:tgtEl>
                                          <p:spTgt spid="39"/>
                                        </p:tgtEl>
                                        <p:attrNameLst>
                                          <p:attrName>style.color</p:attrName>
                                        </p:attrNameLst>
                                      </p:cBhvr>
                                      <p:to>
                                        <a:srgbClr val="F40000"/>
                                      </p:to>
                                    </p:animClr>
                                  </p:childTnLst>
                                </p:cTn>
                              </p:par>
                            </p:childTnLst>
                          </p:cTn>
                        </p:par>
                      </p:childTnLst>
                    </p:cTn>
                  </p:par>
                  <p:par>
                    <p:cTn id="21" fill="hold">
                      <p:stCondLst>
                        <p:cond delay="indefinite"/>
                      </p:stCondLst>
                      <p:childTnLst>
                        <p:par>
                          <p:cTn id="22" fill="hold">
                            <p:stCondLst>
                              <p:cond delay="0"/>
                            </p:stCondLst>
                            <p:childTnLst>
                              <p:par>
                                <p:cTn id="23" presetID="6" presetClass="emph" presetSubtype="0" repeatCount="0" fill="hold" grpId="0" nodeType="clickEffect">
                                  <p:stCondLst>
                                    <p:cond delay="0"/>
                                  </p:stCondLst>
                                  <p:childTnLst>
                                    <p:animScale>
                                      <p:cBhvr>
                                        <p:cTn id="24" dur="2000" fill="hold"/>
                                        <p:tgtEl>
                                          <p:spTgt spid="12"/>
                                        </p:tgtEl>
                                      </p:cBhvr>
                                      <p:by x="150000" y="150000"/>
                                    </p:animScale>
                                  </p:childTnLst>
                                </p:cTn>
                              </p:par>
                              <p:par>
                                <p:cTn id="25" presetID="3" presetClass="emph" presetSubtype="2" fill="hold" grpId="0" nodeType="withEffect">
                                  <p:stCondLst>
                                    <p:cond delay="0"/>
                                  </p:stCondLst>
                                  <p:childTnLst>
                                    <p:animClr clrSpc="rgb" dir="cw">
                                      <p:cBhvr override="childStyle">
                                        <p:cTn id="26" dur="2000" fill="hold"/>
                                        <p:tgtEl>
                                          <p:spTgt spid="40"/>
                                        </p:tgtEl>
                                        <p:attrNameLst>
                                          <p:attrName>style.color</p:attrName>
                                        </p:attrNameLst>
                                      </p:cBhvr>
                                      <p:to>
                                        <a:srgbClr val="FFAA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2000" fill="hold"/>
                                        <p:tgtEl>
                                          <p:spTgt spid="41"/>
                                        </p:tgtEl>
                                        <p:attrNameLst>
                                          <p:attrName>style.color</p:attrName>
                                        </p:attrNameLst>
                                      </p:cBhvr>
                                      <p:to>
                                        <a:srgbClr val="00AC2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7"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207"/>
            <a:ext cx="12192000" cy="125215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TextBox 5"/>
          <p:cNvSpPr txBox="1"/>
          <p:nvPr/>
        </p:nvSpPr>
        <p:spPr>
          <a:xfrm>
            <a:off x="920014"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2"/>
          <a:stretch>
            <a:fillRect/>
          </a:stretch>
        </p:blipFill>
        <p:spPr>
          <a:xfrm>
            <a:off x="-3245" y="5758229"/>
            <a:ext cx="877824" cy="1097280"/>
          </a:xfrm>
          <a:prstGeom prst="rect">
            <a:avLst/>
          </a:prstGeom>
        </p:spPr>
      </p:pic>
      <p:sp>
        <p:nvSpPr>
          <p:cNvPr id="7" name="TextBox 6">
            <a:extLst>
              <a:ext uri="{FF2B5EF4-FFF2-40B4-BE49-F238E27FC236}">
                <a16:creationId xmlns:a16="http://schemas.microsoft.com/office/drawing/2014/main" id="{F8881ACC-0D2C-4BAF-9C05-C7059026611E}"/>
              </a:ext>
            </a:extLst>
          </p:cNvPr>
          <p:cNvSpPr txBox="1"/>
          <p:nvPr/>
        </p:nvSpPr>
        <p:spPr>
          <a:xfrm>
            <a:off x="10075157" y="6356555"/>
            <a:ext cx="2050026" cy="338554"/>
          </a:xfrm>
          <a:prstGeom prst="rect">
            <a:avLst/>
          </a:prstGeom>
          <a:noFill/>
        </p:spPr>
        <p:txBody>
          <a:bodyPr wrap="square" rtlCol="0">
            <a:spAutoFit/>
          </a:bodyPr>
          <a:lstStyle/>
          <a:p>
            <a:pPr algn="r"/>
            <a:r>
              <a:rPr lang="en-US" sz="1600" dirty="0"/>
              <a:t>www.east.org</a:t>
            </a:r>
          </a:p>
        </p:txBody>
      </p:sp>
      <p:sp>
        <p:nvSpPr>
          <p:cNvPr id="3" name="TextBox 2">
            <a:extLst>
              <a:ext uri="{FF2B5EF4-FFF2-40B4-BE49-F238E27FC236}">
                <a16:creationId xmlns:a16="http://schemas.microsoft.com/office/drawing/2014/main" id="{BC2AD4C7-AFF1-C747-AE38-9D631F7CF87F}"/>
              </a:ext>
            </a:extLst>
          </p:cNvPr>
          <p:cNvSpPr txBox="1"/>
          <p:nvPr/>
        </p:nvSpPr>
        <p:spPr>
          <a:xfrm>
            <a:off x="190465" y="88425"/>
            <a:ext cx="6198451" cy="1138773"/>
          </a:xfrm>
          <a:prstGeom prst="rect">
            <a:avLst/>
          </a:prstGeom>
          <a:noFill/>
        </p:spPr>
        <p:txBody>
          <a:bodyPr wrap="square" rtlCol="0">
            <a:spAutoFit/>
          </a:bodyPr>
          <a:lstStyle/>
          <a:p>
            <a:r>
              <a:rPr lang="en-US" sz="5400" b="1" dirty="0"/>
              <a:t>Substitution Test</a:t>
            </a:r>
          </a:p>
          <a:p>
            <a:r>
              <a:rPr lang="en-US" sz="1400" i="1" dirty="0"/>
              <a:t>Adapted from National Patient Safety Foundation’s A Just Culture Tool </a:t>
            </a:r>
          </a:p>
        </p:txBody>
      </p:sp>
      <p:sp>
        <p:nvSpPr>
          <p:cNvPr id="14" name="TextBox 13">
            <a:extLst>
              <a:ext uri="{FF2B5EF4-FFF2-40B4-BE49-F238E27FC236}">
                <a16:creationId xmlns:a16="http://schemas.microsoft.com/office/drawing/2014/main" id="{41FAD7C3-2840-194D-9BEA-8AEBE845A7D5}"/>
              </a:ext>
            </a:extLst>
          </p:cNvPr>
          <p:cNvSpPr txBox="1"/>
          <p:nvPr/>
        </p:nvSpPr>
        <p:spPr>
          <a:xfrm>
            <a:off x="7869074" y="1516042"/>
            <a:ext cx="796286" cy="400110"/>
          </a:xfrm>
          <a:prstGeom prst="rect">
            <a:avLst/>
          </a:prstGeom>
          <a:noFill/>
        </p:spPr>
        <p:txBody>
          <a:bodyPr wrap="square" rtlCol="0">
            <a:spAutoFit/>
          </a:bodyPr>
          <a:lstStyle/>
          <a:p>
            <a:r>
              <a:rPr lang="en-US" sz="2000" dirty="0" err="1"/>
              <a:t>Coah</a:t>
            </a:r>
            <a:endParaRPr lang="en-US" sz="2000" dirty="0"/>
          </a:p>
        </p:txBody>
      </p:sp>
      <p:sp>
        <p:nvSpPr>
          <p:cNvPr id="17" name="TextBox 16">
            <a:extLst>
              <a:ext uri="{FF2B5EF4-FFF2-40B4-BE49-F238E27FC236}">
                <a16:creationId xmlns:a16="http://schemas.microsoft.com/office/drawing/2014/main" id="{D2C45C36-D14F-D340-BE8F-1F42DEE5E7B2}"/>
              </a:ext>
            </a:extLst>
          </p:cNvPr>
          <p:cNvSpPr txBox="1"/>
          <p:nvPr/>
        </p:nvSpPr>
        <p:spPr>
          <a:xfrm>
            <a:off x="152812" y="2924652"/>
            <a:ext cx="3099913" cy="1569660"/>
          </a:xfrm>
          <a:prstGeom prst="rect">
            <a:avLst/>
          </a:prstGeom>
          <a:solidFill>
            <a:schemeClr val="bg1">
              <a:lumMod val="85000"/>
            </a:schemeClr>
          </a:solidFill>
          <a:ln w="25400">
            <a:solidFill>
              <a:schemeClr val="bg2">
                <a:lumMod val="75000"/>
              </a:schemeClr>
            </a:solidFill>
            <a:extLst>
              <a:ext uri="{C807C97D-BFC1-408E-A445-0C87EB9F89A2}">
                <ask:lineSketchStyleProps xmlns:ask="http://schemas.microsoft.com/office/drawing/2018/sketchyshapes" sd="1100715521">
                  <a:custGeom>
                    <a:avLst/>
                    <a:gdLst>
                      <a:gd name="connsiteX0" fmla="*/ 0 w 2901751"/>
                      <a:gd name="connsiteY0" fmla="*/ 0 h 923330"/>
                      <a:gd name="connsiteX1" fmla="*/ 638385 w 2901751"/>
                      <a:gd name="connsiteY1" fmla="*/ 0 h 923330"/>
                      <a:gd name="connsiteX2" fmla="*/ 1131683 w 2901751"/>
                      <a:gd name="connsiteY2" fmla="*/ 0 h 923330"/>
                      <a:gd name="connsiteX3" fmla="*/ 1741051 w 2901751"/>
                      <a:gd name="connsiteY3" fmla="*/ 0 h 923330"/>
                      <a:gd name="connsiteX4" fmla="*/ 2263366 w 2901751"/>
                      <a:gd name="connsiteY4" fmla="*/ 0 h 923330"/>
                      <a:gd name="connsiteX5" fmla="*/ 2901751 w 2901751"/>
                      <a:gd name="connsiteY5" fmla="*/ 0 h 923330"/>
                      <a:gd name="connsiteX6" fmla="*/ 2901751 w 2901751"/>
                      <a:gd name="connsiteY6" fmla="*/ 461665 h 923330"/>
                      <a:gd name="connsiteX7" fmla="*/ 2901751 w 2901751"/>
                      <a:gd name="connsiteY7" fmla="*/ 923330 h 923330"/>
                      <a:gd name="connsiteX8" fmla="*/ 2292383 w 2901751"/>
                      <a:gd name="connsiteY8" fmla="*/ 923330 h 923330"/>
                      <a:gd name="connsiteX9" fmla="*/ 1683016 w 2901751"/>
                      <a:gd name="connsiteY9" fmla="*/ 923330 h 923330"/>
                      <a:gd name="connsiteX10" fmla="*/ 1044630 w 2901751"/>
                      <a:gd name="connsiteY10" fmla="*/ 923330 h 923330"/>
                      <a:gd name="connsiteX11" fmla="*/ 522315 w 2901751"/>
                      <a:gd name="connsiteY11" fmla="*/ 923330 h 923330"/>
                      <a:gd name="connsiteX12" fmla="*/ 0 w 2901751"/>
                      <a:gd name="connsiteY12" fmla="*/ 923330 h 923330"/>
                      <a:gd name="connsiteX13" fmla="*/ 0 w 2901751"/>
                      <a:gd name="connsiteY13" fmla="*/ 470898 h 923330"/>
                      <a:gd name="connsiteX14" fmla="*/ 0 w 2901751"/>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1751" h="923330" extrusionOk="0">
                        <a:moveTo>
                          <a:pt x="0" y="0"/>
                        </a:moveTo>
                        <a:cubicBezTo>
                          <a:pt x="221756" y="17363"/>
                          <a:pt x="504263" y="-16459"/>
                          <a:pt x="638385" y="0"/>
                        </a:cubicBezTo>
                        <a:cubicBezTo>
                          <a:pt x="772507" y="16459"/>
                          <a:pt x="894109" y="11438"/>
                          <a:pt x="1131683" y="0"/>
                        </a:cubicBezTo>
                        <a:cubicBezTo>
                          <a:pt x="1369257" y="-11438"/>
                          <a:pt x="1483655" y="22886"/>
                          <a:pt x="1741051" y="0"/>
                        </a:cubicBezTo>
                        <a:cubicBezTo>
                          <a:pt x="1998447" y="-22886"/>
                          <a:pt x="2060312" y="18289"/>
                          <a:pt x="2263366" y="0"/>
                        </a:cubicBezTo>
                        <a:cubicBezTo>
                          <a:pt x="2466421" y="-18289"/>
                          <a:pt x="2743854" y="9959"/>
                          <a:pt x="2901751" y="0"/>
                        </a:cubicBezTo>
                        <a:cubicBezTo>
                          <a:pt x="2897793" y="197902"/>
                          <a:pt x="2888459" y="278437"/>
                          <a:pt x="2901751" y="461665"/>
                        </a:cubicBezTo>
                        <a:cubicBezTo>
                          <a:pt x="2915043" y="644894"/>
                          <a:pt x="2888900" y="718994"/>
                          <a:pt x="2901751" y="923330"/>
                        </a:cubicBezTo>
                        <a:cubicBezTo>
                          <a:pt x="2767803" y="926631"/>
                          <a:pt x="2500191" y="923315"/>
                          <a:pt x="2292383" y="923330"/>
                        </a:cubicBezTo>
                        <a:cubicBezTo>
                          <a:pt x="2084575" y="923345"/>
                          <a:pt x="1883700" y="936245"/>
                          <a:pt x="1683016" y="923330"/>
                        </a:cubicBezTo>
                        <a:cubicBezTo>
                          <a:pt x="1482332" y="910415"/>
                          <a:pt x="1335202" y="912071"/>
                          <a:pt x="1044630" y="923330"/>
                        </a:cubicBezTo>
                        <a:cubicBezTo>
                          <a:pt x="754058" y="934589"/>
                          <a:pt x="701358" y="935920"/>
                          <a:pt x="522315" y="923330"/>
                        </a:cubicBezTo>
                        <a:cubicBezTo>
                          <a:pt x="343273" y="910740"/>
                          <a:pt x="120440" y="921600"/>
                          <a:pt x="0" y="923330"/>
                        </a:cubicBezTo>
                        <a:cubicBezTo>
                          <a:pt x="18060" y="728649"/>
                          <a:pt x="2815" y="602849"/>
                          <a:pt x="0" y="470898"/>
                        </a:cubicBezTo>
                        <a:cubicBezTo>
                          <a:pt x="-2815" y="338947"/>
                          <a:pt x="-9370" y="195150"/>
                          <a:pt x="0" y="0"/>
                        </a:cubicBezTo>
                        <a:close/>
                      </a:path>
                    </a:pathLst>
                  </a:custGeom>
                  <ask:type>
                    <ask:lineSketchNone/>
                  </ask:type>
                </ask:lineSketchStyleProps>
              </a:ext>
            </a:extLst>
          </a:ln>
        </p:spPr>
        <p:txBody>
          <a:bodyPr wrap="square" rtlCol="0">
            <a:spAutoFit/>
          </a:bodyPr>
          <a:lstStyle/>
          <a:p>
            <a:pPr algn="ctr"/>
            <a:r>
              <a:rPr lang="en-US" sz="2400" dirty="0"/>
              <a:t>Would someone else with an equivalent level of training have done the same thing?</a:t>
            </a:r>
          </a:p>
        </p:txBody>
      </p:sp>
      <p:sp>
        <p:nvSpPr>
          <p:cNvPr id="27" name="Right Arrow 26">
            <a:extLst>
              <a:ext uri="{FF2B5EF4-FFF2-40B4-BE49-F238E27FC236}">
                <a16:creationId xmlns:a16="http://schemas.microsoft.com/office/drawing/2014/main" id="{EB272087-1C02-654B-BB5B-E9CFF7858969}"/>
              </a:ext>
            </a:extLst>
          </p:cNvPr>
          <p:cNvSpPr/>
          <p:nvPr/>
        </p:nvSpPr>
        <p:spPr>
          <a:xfrm rot="20262088">
            <a:off x="6435456" y="1649031"/>
            <a:ext cx="1065712" cy="67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37" name="TextBox 36">
            <a:extLst>
              <a:ext uri="{FF2B5EF4-FFF2-40B4-BE49-F238E27FC236}">
                <a16:creationId xmlns:a16="http://schemas.microsoft.com/office/drawing/2014/main" id="{4E33587B-D257-D748-A6B4-CAC536452EAE}"/>
              </a:ext>
            </a:extLst>
          </p:cNvPr>
          <p:cNvSpPr txBox="1"/>
          <p:nvPr/>
        </p:nvSpPr>
        <p:spPr>
          <a:xfrm rot="18342012">
            <a:off x="4227396" y="3273925"/>
            <a:ext cx="2398686" cy="584775"/>
          </a:xfrm>
          <a:custGeom>
            <a:avLst/>
            <a:gdLst>
              <a:gd name="connsiteX0" fmla="*/ 0 w 2398686"/>
              <a:gd name="connsiteY0" fmla="*/ 0 h 584775"/>
              <a:gd name="connsiteX1" fmla="*/ 647645 w 2398686"/>
              <a:gd name="connsiteY1" fmla="*/ 0 h 584775"/>
              <a:gd name="connsiteX2" fmla="*/ 1247317 w 2398686"/>
              <a:gd name="connsiteY2" fmla="*/ 0 h 584775"/>
              <a:gd name="connsiteX3" fmla="*/ 1799015 w 2398686"/>
              <a:gd name="connsiteY3" fmla="*/ 0 h 584775"/>
              <a:gd name="connsiteX4" fmla="*/ 2398686 w 2398686"/>
              <a:gd name="connsiteY4" fmla="*/ 0 h 584775"/>
              <a:gd name="connsiteX5" fmla="*/ 2398686 w 2398686"/>
              <a:gd name="connsiteY5" fmla="*/ 584775 h 584775"/>
              <a:gd name="connsiteX6" fmla="*/ 1823001 w 2398686"/>
              <a:gd name="connsiteY6" fmla="*/ 584775 h 584775"/>
              <a:gd name="connsiteX7" fmla="*/ 1199343 w 2398686"/>
              <a:gd name="connsiteY7" fmla="*/ 584775 h 584775"/>
              <a:gd name="connsiteX8" fmla="*/ 647645 w 2398686"/>
              <a:gd name="connsiteY8" fmla="*/ 584775 h 584775"/>
              <a:gd name="connsiteX9" fmla="*/ 0 w 2398686"/>
              <a:gd name="connsiteY9" fmla="*/ 584775 h 584775"/>
              <a:gd name="connsiteX10" fmla="*/ 0 w 2398686"/>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8686" h="584775" fill="none" extrusionOk="0">
                <a:moveTo>
                  <a:pt x="0" y="0"/>
                </a:moveTo>
                <a:cubicBezTo>
                  <a:pt x="196483" y="-28704"/>
                  <a:pt x="482461" y="23160"/>
                  <a:pt x="647645" y="0"/>
                </a:cubicBezTo>
                <a:cubicBezTo>
                  <a:pt x="812830" y="-23160"/>
                  <a:pt x="963638" y="35687"/>
                  <a:pt x="1247317" y="0"/>
                </a:cubicBezTo>
                <a:cubicBezTo>
                  <a:pt x="1530996" y="-35687"/>
                  <a:pt x="1618710" y="17389"/>
                  <a:pt x="1799015" y="0"/>
                </a:cubicBezTo>
                <a:cubicBezTo>
                  <a:pt x="1979320" y="-17389"/>
                  <a:pt x="2261951" y="46923"/>
                  <a:pt x="2398686" y="0"/>
                </a:cubicBezTo>
                <a:cubicBezTo>
                  <a:pt x="2468453" y="228443"/>
                  <a:pt x="2347295" y="434361"/>
                  <a:pt x="2398686" y="584775"/>
                </a:cubicBezTo>
                <a:cubicBezTo>
                  <a:pt x="2163884" y="652328"/>
                  <a:pt x="2008235" y="518288"/>
                  <a:pt x="1823001" y="584775"/>
                </a:cubicBezTo>
                <a:cubicBezTo>
                  <a:pt x="1637767" y="651262"/>
                  <a:pt x="1441956" y="574274"/>
                  <a:pt x="1199343" y="584775"/>
                </a:cubicBezTo>
                <a:cubicBezTo>
                  <a:pt x="956730" y="595276"/>
                  <a:pt x="852024" y="565030"/>
                  <a:pt x="647645" y="584775"/>
                </a:cubicBezTo>
                <a:cubicBezTo>
                  <a:pt x="443266" y="604520"/>
                  <a:pt x="163530" y="555299"/>
                  <a:pt x="0" y="584775"/>
                </a:cubicBezTo>
                <a:cubicBezTo>
                  <a:pt x="-48037" y="387605"/>
                  <a:pt x="67751" y="203702"/>
                  <a:pt x="0" y="0"/>
                </a:cubicBezTo>
                <a:close/>
              </a:path>
              <a:path w="2398686" h="584775" stroke="0" extrusionOk="0">
                <a:moveTo>
                  <a:pt x="0" y="0"/>
                </a:moveTo>
                <a:cubicBezTo>
                  <a:pt x="161703" y="-28311"/>
                  <a:pt x="367417" y="38600"/>
                  <a:pt x="599672" y="0"/>
                </a:cubicBezTo>
                <a:cubicBezTo>
                  <a:pt x="831927" y="-38600"/>
                  <a:pt x="1045756" y="1141"/>
                  <a:pt x="1223330" y="0"/>
                </a:cubicBezTo>
                <a:cubicBezTo>
                  <a:pt x="1400904" y="-1141"/>
                  <a:pt x="1697835" y="65866"/>
                  <a:pt x="1823001" y="0"/>
                </a:cubicBezTo>
                <a:cubicBezTo>
                  <a:pt x="1948167" y="-65866"/>
                  <a:pt x="2269059" y="39467"/>
                  <a:pt x="2398686" y="0"/>
                </a:cubicBezTo>
                <a:cubicBezTo>
                  <a:pt x="2457621" y="162495"/>
                  <a:pt x="2347833" y="411842"/>
                  <a:pt x="2398686" y="584775"/>
                </a:cubicBezTo>
                <a:cubicBezTo>
                  <a:pt x="2149659" y="625955"/>
                  <a:pt x="2012515" y="553464"/>
                  <a:pt x="1870975" y="584775"/>
                </a:cubicBezTo>
                <a:cubicBezTo>
                  <a:pt x="1729435" y="616086"/>
                  <a:pt x="1493759" y="518588"/>
                  <a:pt x="1247317" y="584775"/>
                </a:cubicBezTo>
                <a:cubicBezTo>
                  <a:pt x="1000875" y="650962"/>
                  <a:pt x="811993" y="533463"/>
                  <a:pt x="695619" y="584775"/>
                </a:cubicBezTo>
                <a:cubicBezTo>
                  <a:pt x="579245" y="636087"/>
                  <a:pt x="164741" y="578244"/>
                  <a:pt x="0" y="584775"/>
                </a:cubicBezTo>
                <a:cubicBezTo>
                  <a:pt x="-11409" y="305699"/>
                  <a:pt x="67392" y="131857"/>
                  <a:pt x="0" y="0"/>
                </a:cubicBezTo>
                <a:close/>
              </a:path>
            </a:pathLst>
          </a:custGeom>
          <a:solidFill>
            <a:schemeClr val="accent2">
              <a:lumMod val="60000"/>
              <a:lumOff val="40000"/>
            </a:schemeClr>
          </a:solidFill>
          <a:ln w="38100">
            <a:solidFill>
              <a:schemeClr val="tx1"/>
            </a:solidFill>
            <a:extLst>
              <a:ext uri="{C807C97D-BFC1-408E-A445-0C87EB9F89A2}">
                <ask:lineSketchStyleProps xmlns:ask="http://schemas.microsoft.com/office/drawing/2018/sketchyshapes" sd="399823571">
                  <a:prstGeom prst="rect">
                    <a:avLst/>
                  </a:prstGeom>
                  <ask:type>
                    <ask:lineSketchScribble/>
                  </ask:type>
                </ask:lineSketchStyleProps>
              </a:ext>
            </a:extLst>
          </a:ln>
        </p:spPr>
        <p:txBody>
          <a:bodyPr vert="horz" wrap="square" rtlCol="0" anchor="ctr" anchorCtr="0">
            <a:noAutofit/>
          </a:bodyPr>
          <a:lstStyle/>
          <a:p>
            <a:pPr algn="ctr"/>
            <a:r>
              <a:rPr lang="en-US" sz="2800" dirty="0"/>
              <a:t>INTENTIONAL?</a:t>
            </a:r>
          </a:p>
        </p:txBody>
      </p:sp>
      <p:sp>
        <p:nvSpPr>
          <p:cNvPr id="38" name="Right Arrow 37">
            <a:extLst>
              <a:ext uri="{FF2B5EF4-FFF2-40B4-BE49-F238E27FC236}">
                <a16:creationId xmlns:a16="http://schemas.microsoft.com/office/drawing/2014/main" id="{FE740865-0710-824E-B3B8-5F5486F46743}"/>
              </a:ext>
            </a:extLst>
          </p:cNvPr>
          <p:cNvSpPr/>
          <p:nvPr/>
        </p:nvSpPr>
        <p:spPr>
          <a:xfrm rot="1071302">
            <a:off x="6466771" y="2447572"/>
            <a:ext cx="1065712" cy="67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39" name="Oval 38">
            <a:extLst>
              <a:ext uri="{FF2B5EF4-FFF2-40B4-BE49-F238E27FC236}">
                <a16:creationId xmlns:a16="http://schemas.microsoft.com/office/drawing/2014/main" id="{B60321E0-0DBA-F542-9378-2221314F1A56}"/>
              </a:ext>
            </a:extLst>
          </p:cNvPr>
          <p:cNvSpPr/>
          <p:nvPr/>
        </p:nvSpPr>
        <p:spPr>
          <a:xfrm>
            <a:off x="7732281" y="1296666"/>
            <a:ext cx="1676283"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Coach</a:t>
            </a:r>
            <a:endParaRPr lang="en-US" sz="2000" dirty="0">
              <a:solidFill>
                <a:schemeClr val="tx1"/>
              </a:solidFill>
            </a:endParaRPr>
          </a:p>
        </p:txBody>
      </p:sp>
      <p:sp>
        <p:nvSpPr>
          <p:cNvPr id="40" name="Oval 39">
            <a:extLst>
              <a:ext uri="{FF2B5EF4-FFF2-40B4-BE49-F238E27FC236}">
                <a16:creationId xmlns:a16="http://schemas.microsoft.com/office/drawing/2014/main" id="{FC072D56-EF3B-9C4A-8CB7-9AFC749AFF01}"/>
              </a:ext>
            </a:extLst>
          </p:cNvPr>
          <p:cNvSpPr/>
          <p:nvPr/>
        </p:nvSpPr>
        <p:spPr>
          <a:xfrm>
            <a:off x="7708050" y="2604196"/>
            <a:ext cx="1676283"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Console</a:t>
            </a:r>
          </a:p>
        </p:txBody>
      </p:sp>
      <p:sp>
        <p:nvSpPr>
          <p:cNvPr id="44" name="Oval 43">
            <a:extLst>
              <a:ext uri="{FF2B5EF4-FFF2-40B4-BE49-F238E27FC236}">
                <a16:creationId xmlns:a16="http://schemas.microsoft.com/office/drawing/2014/main" id="{B91A05A2-3BCD-514E-911E-2667096A0E67}"/>
              </a:ext>
            </a:extLst>
          </p:cNvPr>
          <p:cNvSpPr/>
          <p:nvPr/>
        </p:nvSpPr>
        <p:spPr>
          <a:xfrm>
            <a:off x="7671180" y="3911583"/>
            <a:ext cx="1676283" cy="914400"/>
          </a:xfrm>
          <a:prstGeom prst="ellipse">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Discipline</a:t>
            </a:r>
          </a:p>
        </p:txBody>
      </p:sp>
      <p:sp>
        <p:nvSpPr>
          <p:cNvPr id="45" name="Oval 44">
            <a:extLst>
              <a:ext uri="{FF2B5EF4-FFF2-40B4-BE49-F238E27FC236}">
                <a16:creationId xmlns:a16="http://schemas.microsoft.com/office/drawing/2014/main" id="{DE26A8E2-1C74-6240-A34B-4A081B18017F}"/>
              </a:ext>
            </a:extLst>
          </p:cNvPr>
          <p:cNvSpPr/>
          <p:nvPr/>
        </p:nvSpPr>
        <p:spPr>
          <a:xfrm>
            <a:off x="7671180" y="5233113"/>
            <a:ext cx="1676283" cy="914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Train</a:t>
            </a:r>
          </a:p>
        </p:txBody>
      </p:sp>
      <p:sp>
        <p:nvSpPr>
          <p:cNvPr id="46" name="Right Arrow 45">
            <a:extLst>
              <a:ext uri="{FF2B5EF4-FFF2-40B4-BE49-F238E27FC236}">
                <a16:creationId xmlns:a16="http://schemas.microsoft.com/office/drawing/2014/main" id="{EBFEADE6-60AB-1344-9F35-CCE6E76053D7}"/>
              </a:ext>
            </a:extLst>
          </p:cNvPr>
          <p:cNvSpPr/>
          <p:nvPr/>
        </p:nvSpPr>
        <p:spPr>
          <a:xfrm rot="20262088">
            <a:off x="6435457" y="4291495"/>
            <a:ext cx="1065712" cy="67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47" name="Right Arrow 46">
            <a:extLst>
              <a:ext uri="{FF2B5EF4-FFF2-40B4-BE49-F238E27FC236}">
                <a16:creationId xmlns:a16="http://schemas.microsoft.com/office/drawing/2014/main" id="{2700CC14-D283-8B4A-99A5-19B8EC7878FF}"/>
              </a:ext>
            </a:extLst>
          </p:cNvPr>
          <p:cNvSpPr/>
          <p:nvPr/>
        </p:nvSpPr>
        <p:spPr>
          <a:xfrm rot="1071302">
            <a:off x="6466772" y="5090036"/>
            <a:ext cx="1065712" cy="67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48" name="Right Arrow 47">
            <a:extLst>
              <a:ext uri="{FF2B5EF4-FFF2-40B4-BE49-F238E27FC236}">
                <a16:creationId xmlns:a16="http://schemas.microsoft.com/office/drawing/2014/main" id="{B344EE7E-65C7-8544-8DFA-0BC73D2CB31E}"/>
              </a:ext>
            </a:extLst>
          </p:cNvPr>
          <p:cNvSpPr/>
          <p:nvPr/>
        </p:nvSpPr>
        <p:spPr>
          <a:xfrm rot="20262088">
            <a:off x="3378637" y="2980309"/>
            <a:ext cx="1065712" cy="67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49" name="Right Arrow 48">
            <a:extLst>
              <a:ext uri="{FF2B5EF4-FFF2-40B4-BE49-F238E27FC236}">
                <a16:creationId xmlns:a16="http://schemas.microsoft.com/office/drawing/2014/main" id="{9D2DEAE9-B627-934B-A14F-C68899D9938F}"/>
              </a:ext>
            </a:extLst>
          </p:cNvPr>
          <p:cNvSpPr/>
          <p:nvPr/>
        </p:nvSpPr>
        <p:spPr>
          <a:xfrm rot="1071302">
            <a:off x="3409952" y="3778850"/>
            <a:ext cx="1065712" cy="675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50" name="TextBox 49">
            <a:extLst>
              <a:ext uri="{FF2B5EF4-FFF2-40B4-BE49-F238E27FC236}">
                <a16:creationId xmlns:a16="http://schemas.microsoft.com/office/drawing/2014/main" id="{EB07F60A-B7DC-F240-B35D-5FFA5FF21FEC}"/>
              </a:ext>
            </a:extLst>
          </p:cNvPr>
          <p:cNvSpPr txBox="1"/>
          <p:nvPr/>
        </p:nvSpPr>
        <p:spPr>
          <a:xfrm>
            <a:off x="10292914" y="1366866"/>
            <a:ext cx="1759501" cy="830997"/>
          </a:xfrm>
          <a:prstGeom prst="rect">
            <a:avLst/>
          </a:prstGeom>
          <a:noFill/>
          <a:ln w="38100">
            <a:solidFill>
              <a:schemeClr val="accent1">
                <a:lumMod val="60000"/>
                <a:lumOff val="40000"/>
              </a:schemeClr>
            </a:solidFill>
            <a:prstDash val="dash"/>
            <a:extLst>
              <a:ext uri="{C807C97D-BFC1-408E-A445-0C87EB9F89A2}">
                <ask:lineSketchStyleProps xmlns:ask="http://schemas.microsoft.com/office/drawing/2018/sketchyshapes" sd="1219033472">
                  <a:custGeom>
                    <a:avLst/>
                    <a:gdLst>
                      <a:gd name="connsiteX0" fmla="*/ 0 w 1814964"/>
                      <a:gd name="connsiteY0" fmla="*/ 0 h 1569660"/>
                      <a:gd name="connsiteX1" fmla="*/ 435591 w 1814964"/>
                      <a:gd name="connsiteY1" fmla="*/ 0 h 1569660"/>
                      <a:gd name="connsiteX2" fmla="*/ 834883 w 1814964"/>
                      <a:gd name="connsiteY2" fmla="*/ 0 h 1569660"/>
                      <a:gd name="connsiteX3" fmla="*/ 1324924 w 1814964"/>
                      <a:gd name="connsiteY3" fmla="*/ 0 h 1569660"/>
                      <a:gd name="connsiteX4" fmla="*/ 1814964 w 1814964"/>
                      <a:gd name="connsiteY4" fmla="*/ 0 h 1569660"/>
                      <a:gd name="connsiteX5" fmla="*/ 1814964 w 1814964"/>
                      <a:gd name="connsiteY5" fmla="*/ 507523 h 1569660"/>
                      <a:gd name="connsiteX6" fmla="*/ 1814964 w 1814964"/>
                      <a:gd name="connsiteY6" fmla="*/ 999350 h 1569660"/>
                      <a:gd name="connsiteX7" fmla="*/ 1814964 w 1814964"/>
                      <a:gd name="connsiteY7" fmla="*/ 1569660 h 1569660"/>
                      <a:gd name="connsiteX8" fmla="*/ 1361223 w 1814964"/>
                      <a:gd name="connsiteY8" fmla="*/ 1569660 h 1569660"/>
                      <a:gd name="connsiteX9" fmla="*/ 961931 w 1814964"/>
                      <a:gd name="connsiteY9" fmla="*/ 1569660 h 1569660"/>
                      <a:gd name="connsiteX10" fmla="*/ 508190 w 1814964"/>
                      <a:gd name="connsiteY10" fmla="*/ 1569660 h 1569660"/>
                      <a:gd name="connsiteX11" fmla="*/ 0 w 1814964"/>
                      <a:gd name="connsiteY11" fmla="*/ 1569660 h 1569660"/>
                      <a:gd name="connsiteX12" fmla="*/ 0 w 1814964"/>
                      <a:gd name="connsiteY12" fmla="*/ 1062137 h 1569660"/>
                      <a:gd name="connsiteX13" fmla="*/ 0 w 1814964"/>
                      <a:gd name="connsiteY13" fmla="*/ 554613 h 1569660"/>
                      <a:gd name="connsiteX14" fmla="*/ 0 w 1814964"/>
                      <a:gd name="connsiteY14"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964" h="1569660" extrusionOk="0">
                        <a:moveTo>
                          <a:pt x="0" y="0"/>
                        </a:moveTo>
                        <a:cubicBezTo>
                          <a:pt x="119355" y="-31953"/>
                          <a:pt x="243740" y="11169"/>
                          <a:pt x="435591" y="0"/>
                        </a:cubicBezTo>
                        <a:cubicBezTo>
                          <a:pt x="627442" y="-11169"/>
                          <a:pt x="747388" y="17873"/>
                          <a:pt x="834883" y="0"/>
                        </a:cubicBezTo>
                        <a:cubicBezTo>
                          <a:pt x="922378" y="-17873"/>
                          <a:pt x="1092824" y="34780"/>
                          <a:pt x="1324924" y="0"/>
                        </a:cubicBezTo>
                        <a:cubicBezTo>
                          <a:pt x="1557024" y="-34780"/>
                          <a:pt x="1671000" y="46144"/>
                          <a:pt x="1814964" y="0"/>
                        </a:cubicBezTo>
                        <a:cubicBezTo>
                          <a:pt x="1842475" y="133031"/>
                          <a:pt x="1770715" y="312833"/>
                          <a:pt x="1814964" y="507523"/>
                        </a:cubicBezTo>
                        <a:cubicBezTo>
                          <a:pt x="1859213" y="702213"/>
                          <a:pt x="1783678" y="850412"/>
                          <a:pt x="1814964" y="999350"/>
                        </a:cubicBezTo>
                        <a:cubicBezTo>
                          <a:pt x="1846250" y="1148288"/>
                          <a:pt x="1766033" y="1340368"/>
                          <a:pt x="1814964" y="1569660"/>
                        </a:cubicBezTo>
                        <a:cubicBezTo>
                          <a:pt x="1688840" y="1618920"/>
                          <a:pt x="1543599" y="1535037"/>
                          <a:pt x="1361223" y="1569660"/>
                        </a:cubicBezTo>
                        <a:cubicBezTo>
                          <a:pt x="1178847" y="1604283"/>
                          <a:pt x="1115469" y="1535208"/>
                          <a:pt x="961931" y="1569660"/>
                        </a:cubicBezTo>
                        <a:cubicBezTo>
                          <a:pt x="808393" y="1604112"/>
                          <a:pt x="701210" y="1532828"/>
                          <a:pt x="508190" y="1569660"/>
                        </a:cubicBezTo>
                        <a:cubicBezTo>
                          <a:pt x="315170" y="1606492"/>
                          <a:pt x="210367" y="1516830"/>
                          <a:pt x="0" y="1569660"/>
                        </a:cubicBezTo>
                        <a:cubicBezTo>
                          <a:pt x="-57478" y="1334780"/>
                          <a:pt x="37164" y="1220624"/>
                          <a:pt x="0" y="1062137"/>
                        </a:cubicBezTo>
                        <a:cubicBezTo>
                          <a:pt x="-37164" y="903650"/>
                          <a:pt x="22792" y="717887"/>
                          <a:pt x="0" y="554613"/>
                        </a:cubicBezTo>
                        <a:cubicBezTo>
                          <a:pt x="-22792" y="391339"/>
                          <a:pt x="8881" y="172584"/>
                          <a:pt x="0" y="0"/>
                        </a:cubicBezTo>
                        <a:close/>
                      </a:path>
                    </a:pathLst>
                  </a:custGeom>
                  <ask:type>
                    <ask:lineSketchNone/>
                  </ask:type>
                </ask:lineSketchStyleProps>
              </a:ext>
            </a:extLst>
          </a:ln>
        </p:spPr>
        <p:txBody>
          <a:bodyPr wrap="square" rtlCol="0">
            <a:spAutoFit/>
          </a:bodyPr>
          <a:lstStyle/>
          <a:p>
            <a:r>
              <a:rPr lang="en-US" sz="1600" dirty="0"/>
              <a:t>Question effectiveness of current practice</a:t>
            </a:r>
          </a:p>
        </p:txBody>
      </p:sp>
      <p:sp>
        <p:nvSpPr>
          <p:cNvPr id="52" name="Right Arrow 51">
            <a:extLst>
              <a:ext uri="{FF2B5EF4-FFF2-40B4-BE49-F238E27FC236}">
                <a16:creationId xmlns:a16="http://schemas.microsoft.com/office/drawing/2014/main" id="{B23786EC-821F-3042-8DEA-5000A6248BC7}"/>
              </a:ext>
            </a:extLst>
          </p:cNvPr>
          <p:cNvSpPr>
            <a:spLocks noChangeAspect="1"/>
          </p:cNvSpPr>
          <p:nvPr/>
        </p:nvSpPr>
        <p:spPr>
          <a:xfrm>
            <a:off x="9577089" y="1655949"/>
            <a:ext cx="494937" cy="265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1" name="Ink 10">
                <a:extLst>
                  <a:ext uri="{FF2B5EF4-FFF2-40B4-BE49-F238E27FC236}">
                    <a16:creationId xmlns:a16="http://schemas.microsoft.com/office/drawing/2014/main" id="{787421CE-6BEE-FA41-BEC2-2194A37032E9}"/>
                  </a:ext>
                </a:extLst>
              </p14:cNvPr>
              <p14:cNvContentPartPr/>
              <p14:nvPr/>
            </p14:nvContentPartPr>
            <p14:xfrm>
              <a:off x="8273623" y="729360"/>
              <a:ext cx="360" cy="360"/>
            </p14:xfrm>
          </p:contentPart>
        </mc:Choice>
        <mc:Fallback xmlns="">
          <p:pic>
            <p:nvPicPr>
              <p:cNvPr id="11" name="Ink 10">
                <a:extLst>
                  <a:ext uri="{FF2B5EF4-FFF2-40B4-BE49-F238E27FC236}">
                    <a16:creationId xmlns:a16="http://schemas.microsoft.com/office/drawing/2014/main" id="{787421CE-6BEE-FA41-BEC2-2194A37032E9}"/>
                  </a:ext>
                </a:extLst>
              </p:cNvPr>
              <p:cNvPicPr/>
              <p:nvPr/>
            </p:nvPicPr>
            <p:blipFill>
              <a:blip r:embed="rId4"/>
              <a:stretch>
                <a:fillRect/>
              </a:stretch>
            </p:blipFill>
            <p:spPr>
              <a:xfrm>
                <a:off x="8255983" y="6217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2" name="Ink 11">
                <a:extLst>
                  <a:ext uri="{FF2B5EF4-FFF2-40B4-BE49-F238E27FC236}">
                    <a16:creationId xmlns:a16="http://schemas.microsoft.com/office/drawing/2014/main" id="{9A823D3C-788B-2144-B850-404C87DEDD99}"/>
                  </a:ext>
                </a:extLst>
              </p14:cNvPr>
              <p14:cNvContentPartPr/>
              <p14:nvPr/>
            </p14:nvContentPartPr>
            <p14:xfrm>
              <a:off x="8879143" y="732960"/>
              <a:ext cx="360" cy="360"/>
            </p14:xfrm>
          </p:contentPart>
        </mc:Choice>
        <mc:Fallback xmlns="">
          <p:pic>
            <p:nvPicPr>
              <p:cNvPr id="12" name="Ink 11">
                <a:extLst>
                  <a:ext uri="{FF2B5EF4-FFF2-40B4-BE49-F238E27FC236}">
                    <a16:creationId xmlns:a16="http://schemas.microsoft.com/office/drawing/2014/main" id="{9A823D3C-788B-2144-B850-404C87DEDD99}"/>
                  </a:ext>
                </a:extLst>
              </p:cNvPr>
              <p:cNvPicPr/>
              <p:nvPr/>
            </p:nvPicPr>
            <p:blipFill>
              <a:blip r:embed="rId6"/>
              <a:stretch>
                <a:fillRect/>
              </a:stretch>
            </p:blipFill>
            <p:spPr>
              <a:xfrm>
                <a:off x="8861503" y="6249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3" name="Ink 12">
                <a:extLst>
                  <a:ext uri="{FF2B5EF4-FFF2-40B4-BE49-F238E27FC236}">
                    <a16:creationId xmlns:a16="http://schemas.microsoft.com/office/drawing/2014/main" id="{6DE3FDAB-5E8B-5E49-9CDE-2C90C9405F35}"/>
                  </a:ext>
                </a:extLst>
              </p14:cNvPr>
              <p14:cNvContentPartPr/>
              <p14:nvPr/>
            </p14:nvContentPartPr>
            <p14:xfrm>
              <a:off x="8924503" y="728280"/>
              <a:ext cx="19080" cy="360"/>
            </p14:xfrm>
          </p:contentPart>
        </mc:Choice>
        <mc:Fallback xmlns="">
          <p:pic>
            <p:nvPicPr>
              <p:cNvPr id="13" name="Ink 12">
                <a:extLst>
                  <a:ext uri="{FF2B5EF4-FFF2-40B4-BE49-F238E27FC236}">
                    <a16:creationId xmlns:a16="http://schemas.microsoft.com/office/drawing/2014/main" id="{6DE3FDAB-5E8B-5E49-9CDE-2C90C9405F35}"/>
                  </a:ext>
                </a:extLst>
              </p:cNvPr>
              <p:cNvPicPr/>
              <p:nvPr/>
            </p:nvPicPr>
            <p:blipFill>
              <a:blip r:embed="rId8"/>
              <a:stretch>
                <a:fillRect/>
              </a:stretch>
            </p:blipFill>
            <p:spPr>
              <a:xfrm>
                <a:off x="8906503" y="620640"/>
                <a:ext cx="54720" cy="216000"/>
              </a:xfrm>
              <a:prstGeom prst="rect">
                <a:avLst/>
              </a:prstGeom>
            </p:spPr>
          </p:pic>
        </mc:Fallback>
      </mc:AlternateContent>
      <p:sp>
        <p:nvSpPr>
          <p:cNvPr id="41" name="Oval 40">
            <a:extLst>
              <a:ext uri="{FF2B5EF4-FFF2-40B4-BE49-F238E27FC236}">
                <a16:creationId xmlns:a16="http://schemas.microsoft.com/office/drawing/2014/main" id="{8A99337C-B195-3D4B-9261-989CB5CB5D16}"/>
              </a:ext>
            </a:extLst>
          </p:cNvPr>
          <p:cNvSpPr/>
          <p:nvPr/>
        </p:nvSpPr>
        <p:spPr>
          <a:xfrm>
            <a:off x="7157152" y="893314"/>
            <a:ext cx="2778081" cy="1721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1200" dirty="0">
                <a:ln w="0"/>
                <a:solidFill>
                  <a:schemeClr val="tx1"/>
                </a:solidFill>
                <a:effectLst>
                  <a:outerShdw blurRad="38100" dist="19050" dir="2700000" algn="tl" rotWithShape="0">
                    <a:schemeClr val="dk1">
                      <a:alpha val="40000"/>
                    </a:schemeClr>
                  </a:outerShdw>
                </a:effectLst>
              </a:rPr>
              <a:t>AT RISK BEHAVIOR</a:t>
            </a:r>
          </a:p>
        </p:txBody>
      </p:sp>
      <p:sp>
        <p:nvSpPr>
          <p:cNvPr id="43" name="Oval 42">
            <a:extLst>
              <a:ext uri="{FF2B5EF4-FFF2-40B4-BE49-F238E27FC236}">
                <a16:creationId xmlns:a16="http://schemas.microsoft.com/office/drawing/2014/main" id="{5358EA0E-9801-A149-B20A-7633EF4AB9B2}"/>
              </a:ext>
            </a:extLst>
          </p:cNvPr>
          <p:cNvSpPr/>
          <p:nvPr/>
        </p:nvSpPr>
        <p:spPr>
          <a:xfrm>
            <a:off x="7144273" y="2221390"/>
            <a:ext cx="2778081" cy="1721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1200" dirty="0">
                <a:ln w="0"/>
                <a:solidFill>
                  <a:schemeClr val="tx1"/>
                </a:solidFill>
                <a:effectLst>
                  <a:outerShdw blurRad="38100" dist="19050" dir="2700000" algn="tl" rotWithShape="0">
                    <a:schemeClr val="dk1">
                      <a:alpha val="40000"/>
                    </a:schemeClr>
                  </a:outerShdw>
                </a:effectLst>
              </a:rPr>
              <a:t>HUMAN ERROR</a:t>
            </a:r>
          </a:p>
        </p:txBody>
      </p:sp>
      <p:sp>
        <p:nvSpPr>
          <p:cNvPr id="51" name="Oval 50">
            <a:extLst>
              <a:ext uri="{FF2B5EF4-FFF2-40B4-BE49-F238E27FC236}">
                <a16:creationId xmlns:a16="http://schemas.microsoft.com/office/drawing/2014/main" id="{2030C9AE-AE3B-E644-B3C8-ED262FA7BA1E}"/>
              </a:ext>
            </a:extLst>
          </p:cNvPr>
          <p:cNvSpPr/>
          <p:nvPr/>
        </p:nvSpPr>
        <p:spPr>
          <a:xfrm>
            <a:off x="7113669" y="3518448"/>
            <a:ext cx="2778081" cy="1721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1200" dirty="0">
                <a:ln w="0"/>
                <a:solidFill>
                  <a:schemeClr val="tx1"/>
                </a:solidFill>
                <a:effectLst>
                  <a:outerShdw blurRad="38100" dist="19050" dir="2700000" algn="tl" rotWithShape="0">
                    <a:schemeClr val="dk1">
                      <a:alpha val="40000"/>
                    </a:schemeClr>
                  </a:outerShdw>
                </a:effectLst>
              </a:rPr>
              <a:t>RECKLESS BEHAVIOR</a:t>
            </a:r>
          </a:p>
        </p:txBody>
      </p:sp>
      <p:sp>
        <p:nvSpPr>
          <p:cNvPr id="53" name="Oval 52">
            <a:extLst>
              <a:ext uri="{FF2B5EF4-FFF2-40B4-BE49-F238E27FC236}">
                <a16:creationId xmlns:a16="http://schemas.microsoft.com/office/drawing/2014/main" id="{BA650838-E1C4-AA4E-81C0-C6B59878F869}"/>
              </a:ext>
            </a:extLst>
          </p:cNvPr>
          <p:cNvSpPr/>
          <p:nvPr/>
        </p:nvSpPr>
        <p:spPr>
          <a:xfrm>
            <a:off x="7119399" y="4839978"/>
            <a:ext cx="2778081" cy="1721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1200" dirty="0">
                <a:ln w="0"/>
                <a:solidFill>
                  <a:schemeClr val="tx1"/>
                </a:solidFill>
                <a:effectLst>
                  <a:outerShdw blurRad="38100" dist="19050" dir="2700000" algn="tl" rotWithShape="0">
                    <a:schemeClr val="dk1">
                      <a:alpha val="40000"/>
                    </a:schemeClr>
                  </a:outerShdw>
                </a:effectLst>
              </a:rPr>
              <a:t>OPPORTUNITY FOR IMPROVMENT</a:t>
            </a:r>
          </a:p>
        </p:txBody>
      </p:sp>
      <p:sp>
        <p:nvSpPr>
          <p:cNvPr id="55" name="TextBox 54">
            <a:extLst>
              <a:ext uri="{FF2B5EF4-FFF2-40B4-BE49-F238E27FC236}">
                <a16:creationId xmlns:a16="http://schemas.microsoft.com/office/drawing/2014/main" id="{F840D8CF-A650-1747-9390-E14F19DEE0B9}"/>
              </a:ext>
            </a:extLst>
          </p:cNvPr>
          <p:cNvSpPr txBox="1"/>
          <p:nvPr/>
        </p:nvSpPr>
        <p:spPr>
          <a:xfrm>
            <a:off x="10290194" y="3005927"/>
            <a:ext cx="1759501" cy="1815882"/>
          </a:xfrm>
          <a:prstGeom prst="rect">
            <a:avLst/>
          </a:prstGeom>
          <a:noFill/>
          <a:ln w="38100">
            <a:solidFill>
              <a:schemeClr val="accent1">
                <a:lumMod val="60000"/>
                <a:lumOff val="40000"/>
              </a:schemeClr>
            </a:solidFill>
            <a:prstDash val="dash"/>
            <a:extLst>
              <a:ext uri="{C807C97D-BFC1-408E-A445-0C87EB9F89A2}">
                <ask:lineSketchStyleProps xmlns:ask="http://schemas.microsoft.com/office/drawing/2018/sketchyshapes" sd="1219033472">
                  <a:custGeom>
                    <a:avLst/>
                    <a:gdLst>
                      <a:gd name="connsiteX0" fmla="*/ 0 w 1814964"/>
                      <a:gd name="connsiteY0" fmla="*/ 0 h 1569660"/>
                      <a:gd name="connsiteX1" fmla="*/ 435591 w 1814964"/>
                      <a:gd name="connsiteY1" fmla="*/ 0 h 1569660"/>
                      <a:gd name="connsiteX2" fmla="*/ 834883 w 1814964"/>
                      <a:gd name="connsiteY2" fmla="*/ 0 h 1569660"/>
                      <a:gd name="connsiteX3" fmla="*/ 1324924 w 1814964"/>
                      <a:gd name="connsiteY3" fmla="*/ 0 h 1569660"/>
                      <a:gd name="connsiteX4" fmla="*/ 1814964 w 1814964"/>
                      <a:gd name="connsiteY4" fmla="*/ 0 h 1569660"/>
                      <a:gd name="connsiteX5" fmla="*/ 1814964 w 1814964"/>
                      <a:gd name="connsiteY5" fmla="*/ 507523 h 1569660"/>
                      <a:gd name="connsiteX6" fmla="*/ 1814964 w 1814964"/>
                      <a:gd name="connsiteY6" fmla="*/ 999350 h 1569660"/>
                      <a:gd name="connsiteX7" fmla="*/ 1814964 w 1814964"/>
                      <a:gd name="connsiteY7" fmla="*/ 1569660 h 1569660"/>
                      <a:gd name="connsiteX8" fmla="*/ 1361223 w 1814964"/>
                      <a:gd name="connsiteY8" fmla="*/ 1569660 h 1569660"/>
                      <a:gd name="connsiteX9" fmla="*/ 961931 w 1814964"/>
                      <a:gd name="connsiteY9" fmla="*/ 1569660 h 1569660"/>
                      <a:gd name="connsiteX10" fmla="*/ 508190 w 1814964"/>
                      <a:gd name="connsiteY10" fmla="*/ 1569660 h 1569660"/>
                      <a:gd name="connsiteX11" fmla="*/ 0 w 1814964"/>
                      <a:gd name="connsiteY11" fmla="*/ 1569660 h 1569660"/>
                      <a:gd name="connsiteX12" fmla="*/ 0 w 1814964"/>
                      <a:gd name="connsiteY12" fmla="*/ 1062137 h 1569660"/>
                      <a:gd name="connsiteX13" fmla="*/ 0 w 1814964"/>
                      <a:gd name="connsiteY13" fmla="*/ 554613 h 1569660"/>
                      <a:gd name="connsiteX14" fmla="*/ 0 w 1814964"/>
                      <a:gd name="connsiteY14"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964" h="1569660" extrusionOk="0">
                        <a:moveTo>
                          <a:pt x="0" y="0"/>
                        </a:moveTo>
                        <a:cubicBezTo>
                          <a:pt x="119355" y="-31953"/>
                          <a:pt x="243740" y="11169"/>
                          <a:pt x="435591" y="0"/>
                        </a:cubicBezTo>
                        <a:cubicBezTo>
                          <a:pt x="627442" y="-11169"/>
                          <a:pt x="747388" y="17873"/>
                          <a:pt x="834883" y="0"/>
                        </a:cubicBezTo>
                        <a:cubicBezTo>
                          <a:pt x="922378" y="-17873"/>
                          <a:pt x="1092824" y="34780"/>
                          <a:pt x="1324924" y="0"/>
                        </a:cubicBezTo>
                        <a:cubicBezTo>
                          <a:pt x="1557024" y="-34780"/>
                          <a:pt x="1671000" y="46144"/>
                          <a:pt x="1814964" y="0"/>
                        </a:cubicBezTo>
                        <a:cubicBezTo>
                          <a:pt x="1842475" y="133031"/>
                          <a:pt x="1770715" y="312833"/>
                          <a:pt x="1814964" y="507523"/>
                        </a:cubicBezTo>
                        <a:cubicBezTo>
                          <a:pt x="1859213" y="702213"/>
                          <a:pt x="1783678" y="850412"/>
                          <a:pt x="1814964" y="999350"/>
                        </a:cubicBezTo>
                        <a:cubicBezTo>
                          <a:pt x="1846250" y="1148288"/>
                          <a:pt x="1766033" y="1340368"/>
                          <a:pt x="1814964" y="1569660"/>
                        </a:cubicBezTo>
                        <a:cubicBezTo>
                          <a:pt x="1688840" y="1618920"/>
                          <a:pt x="1543599" y="1535037"/>
                          <a:pt x="1361223" y="1569660"/>
                        </a:cubicBezTo>
                        <a:cubicBezTo>
                          <a:pt x="1178847" y="1604283"/>
                          <a:pt x="1115469" y="1535208"/>
                          <a:pt x="961931" y="1569660"/>
                        </a:cubicBezTo>
                        <a:cubicBezTo>
                          <a:pt x="808393" y="1604112"/>
                          <a:pt x="701210" y="1532828"/>
                          <a:pt x="508190" y="1569660"/>
                        </a:cubicBezTo>
                        <a:cubicBezTo>
                          <a:pt x="315170" y="1606492"/>
                          <a:pt x="210367" y="1516830"/>
                          <a:pt x="0" y="1569660"/>
                        </a:cubicBezTo>
                        <a:cubicBezTo>
                          <a:pt x="-57478" y="1334780"/>
                          <a:pt x="37164" y="1220624"/>
                          <a:pt x="0" y="1062137"/>
                        </a:cubicBezTo>
                        <a:cubicBezTo>
                          <a:pt x="-37164" y="903650"/>
                          <a:pt x="22792" y="717887"/>
                          <a:pt x="0" y="554613"/>
                        </a:cubicBezTo>
                        <a:cubicBezTo>
                          <a:pt x="-22792" y="391339"/>
                          <a:pt x="8881" y="172584"/>
                          <a:pt x="0" y="0"/>
                        </a:cubicBezTo>
                        <a:close/>
                      </a:path>
                    </a:pathLst>
                  </a:custGeom>
                  <ask:type>
                    <ask:lineSketchNone/>
                  </ask:type>
                </ask:lineSketchStyleProps>
              </a:ext>
            </a:extLst>
          </a:ln>
        </p:spPr>
        <p:txBody>
          <a:bodyPr wrap="square" rtlCol="0">
            <a:spAutoFit/>
          </a:bodyPr>
          <a:lstStyle/>
          <a:p>
            <a:r>
              <a:rPr lang="en-US" sz="1600" dirty="0"/>
              <a:t>Evaluate if there has been a gradual drift away from best practice leading toward commonplace for deviant behavior</a:t>
            </a:r>
          </a:p>
        </p:txBody>
      </p:sp>
      <p:sp>
        <p:nvSpPr>
          <p:cNvPr id="56" name="Right Arrow 55">
            <a:extLst>
              <a:ext uri="{FF2B5EF4-FFF2-40B4-BE49-F238E27FC236}">
                <a16:creationId xmlns:a16="http://schemas.microsoft.com/office/drawing/2014/main" id="{0AE14478-77AA-6A4A-9D19-6C9A7CE3A26A}"/>
              </a:ext>
            </a:extLst>
          </p:cNvPr>
          <p:cNvSpPr>
            <a:spLocks noChangeAspect="1"/>
          </p:cNvSpPr>
          <p:nvPr/>
        </p:nvSpPr>
        <p:spPr>
          <a:xfrm rot="5400000">
            <a:off x="10922501" y="2481575"/>
            <a:ext cx="494937" cy="265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59032084-DD00-8A4A-AE9A-972591543F5D}"/>
              </a:ext>
            </a:extLst>
          </p:cNvPr>
          <p:cNvSpPr txBox="1"/>
          <p:nvPr/>
        </p:nvSpPr>
        <p:spPr>
          <a:xfrm rot="16200000">
            <a:off x="8900968" y="3765464"/>
            <a:ext cx="2112373" cy="307777"/>
          </a:xfrm>
          <a:prstGeom prst="rect">
            <a:avLst/>
          </a:prstGeom>
          <a:noFill/>
          <a:ln w="25400">
            <a:solidFill>
              <a:schemeClr val="accent1">
                <a:lumMod val="60000"/>
                <a:lumOff val="40000"/>
              </a:schemeClr>
            </a:solidFill>
          </a:ln>
        </p:spPr>
        <p:txBody>
          <a:bodyPr wrap="none" rtlCol="0">
            <a:spAutoFit/>
          </a:bodyPr>
          <a:lstStyle/>
          <a:p>
            <a:r>
              <a:rPr lang="en-US" sz="1400" dirty="0"/>
              <a:t>Normalization of Deviance</a:t>
            </a:r>
          </a:p>
        </p:txBody>
      </p:sp>
    </p:spTree>
    <p:extLst>
      <p:ext uri="{BB962C8B-B14F-4D97-AF65-F5344CB8AC3E}">
        <p14:creationId xmlns:p14="http://schemas.microsoft.com/office/powerpoint/2010/main" val="315038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2"/>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p:cNvSpPr>
            <a:spLocks noGrp="1"/>
          </p:cNvSpPr>
          <p:nvPr>
            <p:ph type="ctrTitle"/>
          </p:nvPr>
        </p:nvSpPr>
        <p:spPr>
          <a:xfrm>
            <a:off x="0" y="1296013"/>
            <a:ext cx="12192000" cy="2387600"/>
          </a:xfrm>
        </p:spPr>
        <p:txBody>
          <a:bodyPr>
            <a:noAutofit/>
          </a:bodyPr>
          <a:lstStyle/>
          <a:p>
            <a:r>
              <a:rPr lang="en-US" sz="6600" b="1" dirty="0"/>
              <a:t>Putting It Into Practice</a:t>
            </a:r>
            <a:br>
              <a:rPr lang="en-US" sz="6600" b="1" dirty="0"/>
            </a:br>
            <a:r>
              <a:rPr lang="en-US" sz="6600" b="1" dirty="0"/>
              <a:t>Case Discussion</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7389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74413" y="6356555"/>
            <a:ext cx="2050026" cy="338554"/>
          </a:xfrm>
          <a:prstGeom prst="rect">
            <a:avLst/>
          </a:prstGeom>
          <a:noFill/>
        </p:spPr>
        <p:txBody>
          <a:bodyPr wrap="square" rtlCol="0">
            <a:spAutoFit/>
          </a:bodyPr>
          <a:lstStyle/>
          <a:p>
            <a:pPr algn="r"/>
            <a:r>
              <a:rPr lang="en-US" sz="1600" dirty="0"/>
              <a:t>www.east.org</a:t>
            </a:r>
          </a:p>
        </p:txBody>
      </p:sp>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a:extLst>
              <a:ext uri="{FF2B5EF4-FFF2-40B4-BE49-F238E27FC236}">
                <a16:creationId xmlns:a16="http://schemas.microsoft.com/office/drawing/2014/main" id="{E14F75AA-7AE2-8D4B-A479-3CDAA6AF29E7}"/>
              </a:ext>
            </a:extLst>
          </p:cNvPr>
          <p:cNvSpPr>
            <a:spLocks noGrp="1"/>
          </p:cNvSpPr>
          <p:nvPr>
            <p:ph type="title"/>
          </p:nvPr>
        </p:nvSpPr>
        <p:spPr>
          <a:xfrm>
            <a:off x="435667" y="-7732"/>
            <a:ext cx="10515600" cy="1059801"/>
          </a:xfrm>
        </p:spPr>
        <p:txBody>
          <a:bodyPr/>
          <a:lstStyle/>
          <a:p>
            <a:r>
              <a:rPr lang="en-US" b="1" dirty="0"/>
              <a:t>Just Culture: Case Discussion</a:t>
            </a:r>
          </a:p>
        </p:txBody>
      </p:sp>
      <p:sp>
        <p:nvSpPr>
          <p:cNvPr id="10" name="Content Placeholder 9">
            <a:extLst>
              <a:ext uri="{FF2B5EF4-FFF2-40B4-BE49-F238E27FC236}">
                <a16:creationId xmlns:a16="http://schemas.microsoft.com/office/drawing/2014/main" id="{4B09F434-C25F-8A40-A17B-0494320B40CF}"/>
              </a:ext>
            </a:extLst>
          </p:cNvPr>
          <p:cNvSpPr>
            <a:spLocks noGrp="1"/>
          </p:cNvSpPr>
          <p:nvPr>
            <p:ph idx="1"/>
          </p:nvPr>
        </p:nvSpPr>
        <p:spPr>
          <a:xfrm>
            <a:off x="435667" y="1068171"/>
            <a:ext cx="11280084" cy="4975102"/>
          </a:xfrm>
        </p:spPr>
        <p:txBody>
          <a:bodyPr>
            <a:normAutofit/>
          </a:bodyPr>
          <a:lstStyle/>
          <a:p>
            <a:r>
              <a:rPr lang="en-US" b="1" dirty="0"/>
              <a:t>Group Discussion</a:t>
            </a:r>
          </a:p>
          <a:p>
            <a:pPr marL="0" indent="0">
              <a:buNone/>
            </a:pPr>
            <a:endParaRPr lang="en-US" sz="800" b="1" dirty="0"/>
          </a:p>
          <a:p>
            <a:pPr lvl="1"/>
            <a:r>
              <a:rPr lang="en-US" dirty="0"/>
              <a:t>In your group, list all the system and provider issues in this case.</a:t>
            </a:r>
          </a:p>
          <a:p>
            <a:pPr marL="457200" lvl="1" indent="0">
              <a:buNone/>
            </a:pPr>
            <a:endParaRPr lang="en-US" dirty="0"/>
          </a:p>
          <a:p>
            <a:pPr lvl="1"/>
            <a:r>
              <a:rPr lang="en-US" dirty="0"/>
              <a:t>You may ask questions of the facilitators for further investigation of the case details.</a:t>
            </a:r>
          </a:p>
          <a:p>
            <a:pPr marL="457200" lvl="1" indent="0">
              <a:buNone/>
            </a:pPr>
            <a:endParaRPr lang="en-US" dirty="0"/>
          </a:p>
          <a:p>
            <a:pPr lvl="1"/>
            <a:r>
              <a:rPr lang="en-US" dirty="0"/>
              <a:t>Use the Just Culture Tools to categorize the provider issues and recommend a course of action.</a:t>
            </a:r>
          </a:p>
          <a:p>
            <a:pPr marL="457200" lvl="1" indent="0">
              <a:buNone/>
            </a:pPr>
            <a:endParaRPr lang="en-US" dirty="0"/>
          </a:p>
          <a:p>
            <a:pPr lvl="1"/>
            <a:r>
              <a:rPr lang="en-US" dirty="0"/>
              <a:t>Summarize a course of action for the system issues.</a:t>
            </a:r>
            <a:br>
              <a:rPr lang="en-US" dirty="0"/>
            </a:br>
            <a:endParaRPr lang="en-US" dirty="0"/>
          </a:p>
        </p:txBody>
      </p:sp>
    </p:spTree>
    <p:extLst>
      <p:ext uri="{BB962C8B-B14F-4D97-AF65-F5344CB8AC3E}">
        <p14:creationId xmlns:p14="http://schemas.microsoft.com/office/powerpoint/2010/main" val="354533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74413" y="6356555"/>
            <a:ext cx="2050026" cy="338554"/>
          </a:xfrm>
          <a:prstGeom prst="rect">
            <a:avLst/>
          </a:prstGeom>
          <a:noFill/>
        </p:spPr>
        <p:txBody>
          <a:bodyPr wrap="square" rtlCol="0">
            <a:spAutoFit/>
          </a:bodyPr>
          <a:lstStyle/>
          <a:p>
            <a:pPr algn="r"/>
            <a:r>
              <a:rPr lang="en-US" sz="1600" dirty="0"/>
              <a:t>www.east.org</a:t>
            </a:r>
          </a:p>
        </p:txBody>
      </p:sp>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a:extLst>
              <a:ext uri="{FF2B5EF4-FFF2-40B4-BE49-F238E27FC236}">
                <a16:creationId xmlns:a16="http://schemas.microsoft.com/office/drawing/2014/main" id="{E14F75AA-7AE2-8D4B-A479-3CDAA6AF29E7}"/>
              </a:ext>
            </a:extLst>
          </p:cNvPr>
          <p:cNvSpPr>
            <a:spLocks noGrp="1"/>
          </p:cNvSpPr>
          <p:nvPr>
            <p:ph type="title"/>
          </p:nvPr>
        </p:nvSpPr>
        <p:spPr>
          <a:xfrm>
            <a:off x="435667" y="-7732"/>
            <a:ext cx="10515600" cy="1059801"/>
          </a:xfrm>
        </p:spPr>
        <p:txBody>
          <a:bodyPr/>
          <a:lstStyle/>
          <a:p>
            <a:r>
              <a:rPr lang="en-US" b="1" dirty="0"/>
              <a:t>Just Culture: Case Discussion</a:t>
            </a:r>
          </a:p>
        </p:txBody>
      </p:sp>
      <p:sp>
        <p:nvSpPr>
          <p:cNvPr id="10" name="Content Placeholder 9">
            <a:extLst>
              <a:ext uri="{FF2B5EF4-FFF2-40B4-BE49-F238E27FC236}">
                <a16:creationId xmlns:a16="http://schemas.microsoft.com/office/drawing/2014/main" id="{4B09F434-C25F-8A40-A17B-0494320B40CF}"/>
              </a:ext>
            </a:extLst>
          </p:cNvPr>
          <p:cNvSpPr>
            <a:spLocks noGrp="1"/>
          </p:cNvSpPr>
          <p:nvPr>
            <p:ph idx="1"/>
          </p:nvPr>
        </p:nvSpPr>
        <p:spPr>
          <a:xfrm>
            <a:off x="435666" y="1068171"/>
            <a:ext cx="11348663" cy="4975102"/>
          </a:xfrm>
        </p:spPr>
        <p:txBody>
          <a:bodyPr>
            <a:normAutofit fontScale="77500" lnSpcReduction="20000"/>
          </a:bodyPr>
          <a:lstStyle/>
          <a:p>
            <a:r>
              <a:rPr lang="en-US" dirty="0"/>
              <a:t>98 year-old male found down in his bathroom at home arrived as a Level 2 activation. </a:t>
            </a:r>
          </a:p>
          <a:p>
            <a:pPr marL="0" indent="0">
              <a:buNone/>
            </a:pPr>
            <a:endParaRPr lang="en-US" sz="900" dirty="0"/>
          </a:p>
          <a:p>
            <a:r>
              <a:rPr lang="en-US" dirty="0"/>
              <a:t>He was GCS 15 on arrival. Imaging confirmed C1 facet, right femur, and multiple bilateral rib fractures. No </a:t>
            </a:r>
            <a:r>
              <a:rPr lang="en-US" dirty="0" err="1"/>
              <a:t>hemo</a:t>
            </a:r>
            <a:r>
              <a:rPr lang="en-US" dirty="0"/>
              <a:t>- or pneumothorax were present. </a:t>
            </a:r>
          </a:p>
          <a:p>
            <a:pPr marL="0" indent="0">
              <a:buNone/>
            </a:pPr>
            <a:endParaRPr lang="en-US" sz="900" dirty="0"/>
          </a:p>
          <a:p>
            <a:r>
              <a:rPr lang="en-US" dirty="0"/>
              <a:t>He was admitted to the ICU and underwent uneventful ORIF of the femur the following day.  </a:t>
            </a:r>
          </a:p>
          <a:p>
            <a:pPr marL="0" indent="0">
              <a:buNone/>
            </a:pPr>
            <a:endParaRPr lang="en-US" sz="1000" dirty="0"/>
          </a:p>
          <a:p>
            <a:r>
              <a:rPr lang="en-US" dirty="0"/>
              <a:t>MRI of cervical spine showed ligamentous injury and the patient underwent spine fusion on hospital day 7. </a:t>
            </a:r>
          </a:p>
          <a:p>
            <a:pPr marL="0" indent="0">
              <a:buNone/>
            </a:pPr>
            <a:endParaRPr lang="en-US" sz="1000" dirty="0"/>
          </a:p>
          <a:p>
            <a:r>
              <a:rPr lang="en-US" dirty="0"/>
              <a:t>At the time of the spine fusion he was noted to have occipital and clavicle decubitus ulcers from the ASPEN collar. </a:t>
            </a:r>
          </a:p>
          <a:p>
            <a:pPr marL="0" indent="0">
              <a:buNone/>
            </a:pPr>
            <a:endParaRPr lang="en-US" sz="1000" dirty="0"/>
          </a:p>
          <a:p>
            <a:r>
              <a:rPr lang="en-US" dirty="0"/>
              <a:t>He was kept in an ASPEN collar post-op. </a:t>
            </a:r>
          </a:p>
          <a:p>
            <a:pPr marL="0" indent="0">
              <a:buNone/>
            </a:pPr>
            <a:endParaRPr lang="en-US" sz="1100" dirty="0"/>
          </a:p>
          <a:p>
            <a:r>
              <a:rPr lang="en-US" dirty="0"/>
              <a:t>Swallow evaluation two days later revealed mild dysphagia and the patient was recommended for pureed diet with aspiration precautions.</a:t>
            </a:r>
          </a:p>
        </p:txBody>
      </p:sp>
    </p:spTree>
    <p:extLst>
      <p:ext uri="{BB962C8B-B14F-4D97-AF65-F5344CB8AC3E}">
        <p14:creationId xmlns:p14="http://schemas.microsoft.com/office/powerpoint/2010/main" val="187549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74413" y="6356555"/>
            <a:ext cx="2050026" cy="338554"/>
          </a:xfrm>
          <a:prstGeom prst="rect">
            <a:avLst/>
          </a:prstGeom>
          <a:noFill/>
        </p:spPr>
        <p:txBody>
          <a:bodyPr wrap="square" rtlCol="0">
            <a:spAutoFit/>
          </a:bodyPr>
          <a:lstStyle/>
          <a:p>
            <a:pPr algn="r"/>
            <a:r>
              <a:rPr lang="en-US" sz="1600" dirty="0"/>
              <a:t>www.east.org</a:t>
            </a:r>
          </a:p>
        </p:txBody>
      </p:sp>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a:extLst>
              <a:ext uri="{FF2B5EF4-FFF2-40B4-BE49-F238E27FC236}">
                <a16:creationId xmlns:a16="http://schemas.microsoft.com/office/drawing/2014/main" id="{E14F75AA-7AE2-8D4B-A479-3CDAA6AF29E7}"/>
              </a:ext>
            </a:extLst>
          </p:cNvPr>
          <p:cNvSpPr>
            <a:spLocks noGrp="1"/>
          </p:cNvSpPr>
          <p:nvPr>
            <p:ph type="title"/>
          </p:nvPr>
        </p:nvSpPr>
        <p:spPr>
          <a:xfrm>
            <a:off x="435667" y="-7732"/>
            <a:ext cx="10515600" cy="1059801"/>
          </a:xfrm>
        </p:spPr>
        <p:txBody>
          <a:bodyPr/>
          <a:lstStyle/>
          <a:p>
            <a:r>
              <a:rPr lang="en-US" b="1" dirty="0"/>
              <a:t>Just Culture: Case Discussion</a:t>
            </a:r>
          </a:p>
        </p:txBody>
      </p:sp>
      <p:sp>
        <p:nvSpPr>
          <p:cNvPr id="10" name="Content Placeholder 9">
            <a:extLst>
              <a:ext uri="{FF2B5EF4-FFF2-40B4-BE49-F238E27FC236}">
                <a16:creationId xmlns:a16="http://schemas.microsoft.com/office/drawing/2014/main" id="{4B09F434-C25F-8A40-A17B-0494320B40CF}"/>
              </a:ext>
            </a:extLst>
          </p:cNvPr>
          <p:cNvSpPr>
            <a:spLocks noGrp="1"/>
          </p:cNvSpPr>
          <p:nvPr>
            <p:ph idx="1"/>
          </p:nvPr>
        </p:nvSpPr>
        <p:spPr>
          <a:xfrm>
            <a:off x="435667" y="1068171"/>
            <a:ext cx="11280084" cy="4975102"/>
          </a:xfrm>
        </p:spPr>
        <p:txBody>
          <a:bodyPr>
            <a:normAutofit/>
          </a:bodyPr>
          <a:lstStyle/>
          <a:p>
            <a:r>
              <a:rPr lang="en-US" dirty="0"/>
              <a:t>The patient could not be transferred to rehab due to lack of insurance, but he had a very involved family member who was learning to care for him to take care of him at home. </a:t>
            </a:r>
          </a:p>
          <a:p>
            <a:pPr marL="0" indent="0">
              <a:buNone/>
            </a:pPr>
            <a:endParaRPr lang="en-US" dirty="0"/>
          </a:p>
          <a:p>
            <a:r>
              <a:rPr lang="en-US" dirty="0"/>
              <a:t>18 days following spine fusion (still an inpatient), the family member was feeding him a regular diet for dinner when he had a sudden respiratory and cardiac arrest and died. </a:t>
            </a:r>
          </a:p>
          <a:p>
            <a:pPr marL="0" indent="0">
              <a:buNone/>
            </a:pPr>
            <a:endParaRPr lang="en-US" dirty="0"/>
          </a:p>
          <a:p>
            <a:r>
              <a:rPr lang="en-US" dirty="0"/>
              <a:t>Significant amount of food was noted in the airway during the code event.</a:t>
            </a:r>
          </a:p>
        </p:txBody>
      </p:sp>
    </p:spTree>
    <p:extLst>
      <p:ext uri="{BB962C8B-B14F-4D97-AF65-F5344CB8AC3E}">
        <p14:creationId xmlns:p14="http://schemas.microsoft.com/office/powerpoint/2010/main" val="303068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4"/>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86924"/>
            <a:ext cx="11078784" cy="1610347"/>
          </a:xfrm>
        </p:spPr>
        <p:txBody>
          <a:bodyPr>
            <a:noAutofit/>
          </a:bodyPr>
          <a:lstStyle/>
          <a:p>
            <a:r>
              <a:rPr lang="en-US" b="1" dirty="0"/>
              <a:t>Annie’s Story: How a System’s Approach Can Change Safety Culture</a:t>
            </a:r>
            <a:br>
              <a:rPr lang="en-US" b="1" dirty="0"/>
            </a:br>
            <a:r>
              <a:rPr lang="en-US" sz="2400" b="1" dirty="0"/>
              <a:t>Video Link: </a:t>
            </a:r>
            <a:r>
              <a:rPr lang="en-US" sz="2400" b="1" dirty="0">
                <a:hlinkClick r:id="rId5"/>
              </a:rPr>
              <a:t>https://youtu.be</a:t>
            </a:r>
            <a:r>
              <a:rPr lang="en-US" sz="2400" b="1">
                <a:hlinkClick r:id="rId5"/>
              </a:rPr>
              <a:t>/zeldVu-3DpM</a:t>
            </a:r>
            <a:r>
              <a:rPr lang="en-US" sz="2400" b="1"/>
              <a:t> </a:t>
            </a:r>
            <a:endParaRPr lang="en-US" sz="2400" b="1" dirty="0"/>
          </a:p>
        </p:txBody>
      </p:sp>
      <p:sp>
        <p:nvSpPr>
          <p:cNvPr id="7" name="Content Placeholder 6"/>
          <p:cNvSpPr>
            <a:spLocks noGrp="1"/>
          </p:cNvSpPr>
          <p:nvPr>
            <p:ph idx="1"/>
          </p:nvPr>
        </p:nvSpPr>
        <p:spPr>
          <a:xfrm>
            <a:off x="61113" y="2014846"/>
            <a:ext cx="12059445" cy="4756230"/>
          </a:xfrm>
        </p:spPr>
        <p:txBody>
          <a:bodyPr/>
          <a:lstStyle/>
          <a:p>
            <a:pPr marL="0" indent="0">
              <a:buNone/>
            </a:pPr>
            <a:endParaRPr lang="en-US" dirty="0">
              <a:hlinkClick r:id="rId5"/>
            </a:endParaRPr>
          </a:p>
          <a:p>
            <a:pPr marL="0" indent="0">
              <a:buNone/>
            </a:pPr>
            <a:endParaRPr lang="en-US" dirty="0">
              <a:hlinkClick r:id="rId5"/>
            </a:endParaRPr>
          </a:p>
          <a:p>
            <a:pPr marL="0" indent="0">
              <a:buNone/>
            </a:pPr>
            <a:endParaRPr lang="en-US" dirty="0"/>
          </a:p>
        </p:txBody>
      </p:sp>
      <p:pic>
        <p:nvPicPr>
          <p:cNvPr id="2" name="zeldVu-3DpM"/>
          <p:cNvPicPr>
            <a:picLocks noRot="1" noChangeAspect="1"/>
          </p:cNvPicPr>
          <p:nvPr>
            <a:videoFile r:link="rId1"/>
          </p:nvPr>
        </p:nvPicPr>
        <p:blipFill>
          <a:blip r:embed="rId6"/>
          <a:stretch>
            <a:fillRect/>
          </a:stretch>
        </p:blipFill>
        <p:spPr>
          <a:xfrm>
            <a:off x="1828800" y="2144844"/>
            <a:ext cx="7235687" cy="3933984"/>
          </a:xfrm>
          <a:prstGeom prst="rect">
            <a:avLst/>
          </a:prstGeom>
        </p:spPr>
      </p:pic>
    </p:spTree>
    <p:extLst>
      <p:ext uri="{BB962C8B-B14F-4D97-AF65-F5344CB8AC3E}">
        <p14:creationId xmlns:p14="http://schemas.microsoft.com/office/powerpoint/2010/main" val="2664265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74413" y="6356555"/>
            <a:ext cx="2050026" cy="338554"/>
          </a:xfrm>
          <a:prstGeom prst="rect">
            <a:avLst/>
          </a:prstGeom>
          <a:noFill/>
        </p:spPr>
        <p:txBody>
          <a:bodyPr wrap="square" rtlCol="0">
            <a:spAutoFit/>
          </a:bodyPr>
          <a:lstStyle/>
          <a:p>
            <a:pPr algn="r"/>
            <a:r>
              <a:rPr lang="en-US" sz="1600" dirty="0"/>
              <a:t>www.east.org</a:t>
            </a:r>
          </a:p>
        </p:txBody>
      </p:sp>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a:extLst>
              <a:ext uri="{FF2B5EF4-FFF2-40B4-BE49-F238E27FC236}">
                <a16:creationId xmlns:a16="http://schemas.microsoft.com/office/drawing/2014/main" id="{E14F75AA-7AE2-8D4B-A479-3CDAA6AF29E7}"/>
              </a:ext>
            </a:extLst>
          </p:cNvPr>
          <p:cNvSpPr>
            <a:spLocks noGrp="1"/>
          </p:cNvSpPr>
          <p:nvPr>
            <p:ph type="title"/>
          </p:nvPr>
        </p:nvSpPr>
        <p:spPr>
          <a:xfrm>
            <a:off x="435667" y="-7732"/>
            <a:ext cx="10515600" cy="1059801"/>
          </a:xfrm>
        </p:spPr>
        <p:txBody>
          <a:bodyPr/>
          <a:lstStyle/>
          <a:p>
            <a:r>
              <a:rPr lang="en-US" b="1" dirty="0"/>
              <a:t>Just Culture: Case Discussion</a:t>
            </a:r>
          </a:p>
        </p:txBody>
      </p:sp>
      <p:sp>
        <p:nvSpPr>
          <p:cNvPr id="10" name="Content Placeholder 9">
            <a:extLst>
              <a:ext uri="{FF2B5EF4-FFF2-40B4-BE49-F238E27FC236}">
                <a16:creationId xmlns:a16="http://schemas.microsoft.com/office/drawing/2014/main" id="{4B09F434-C25F-8A40-A17B-0494320B40CF}"/>
              </a:ext>
            </a:extLst>
          </p:cNvPr>
          <p:cNvSpPr>
            <a:spLocks noGrp="1"/>
          </p:cNvSpPr>
          <p:nvPr>
            <p:ph idx="1"/>
          </p:nvPr>
        </p:nvSpPr>
        <p:spPr>
          <a:xfrm>
            <a:off x="435667" y="1068171"/>
            <a:ext cx="11280084" cy="4975102"/>
          </a:xfrm>
        </p:spPr>
        <p:txBody>
          <a:bodyPr>
            <a:normAutofit fontScale="92500" lnSpcReduction="20000"/>
          </a:bodyPr>
          <a:lstStyle/>
          <a:p>
            <a:r>
              <a:rPr lang="en-US" dirty="0"/>
              <a:t>On review of the case for Trauma Peer Review: </a:t>
            </a:r>
          </a:p>
          <a:p>
            <a:pPr marL="0" indent="0">
              <a:buNone/>
            </a:pPr>
            <a:endParaRPr lang="en-US" sz="900" dirty="0"/>
          </a:p>
          <a:p>
            <a:pPr lvl="1"/>
            <a:r>
              <a:rPr lang="en-US" dirty="0"/>
              <a:t>The patient had a new oxygen requirement of 2L NC that started the night prior to the code.  </a:t>
            </a:r>
          </a:p>
          <a:p>
            <a:pPr marL="457200" lvl="1" indent="0">
              <a:buNone/>
            </a:pPr>
            <a:endParaRPr lang="en-US" sz="900" dirty="0"/>
          </a:p>
          <a:p>
            <a:pPr lvl="1"/>
            <a:r>
              <a:rPr lang="en-US" dirty="0"/>
              <a:t>The daily note by the team documented the addition of oxygen, but there was no comment on the pulmonary exam or a plan for workup of why the patient had acutely required oxygen supplementation.  </a:t>
            </a:r>
          </a:p>
          <a:p>
            <a:pPr marL="457200" lvl="1" indent="0">
              <a:buNone/>
            </a:pPr>
            <a:endParaRPr lang="en-US" sz="900" dirty="0"/>
          </a:p>
          <a:p>
            <a:pPr lvl="1"/>
            <a:r>
              <a:rPr lang="en-US" dirty="0"/>
              <a:t>Later that day the oxygen requirement increased to 4L NC.  </a:t>
            </a:r>
          </a:p>
          <a:p>
            <a:pPr marL="457200" lvl="1" indent="0">
              <a:buNone/>
            </a:pPr>
            <a:endParaRPr lang="en-US" sz="900" dirty="0"/>
          </a:p>
          <a:p>
            <a:pPr lvl="1"/>
            <a:r>
              <a:rPr lang="en-US" dirty="0"/>
              <a:t>There was no documentation that the trauma team was notified of the change.  </a:t>
            </a:r>
          </a:p>
          <a:p>
            <a:pPr marL="457200" lvl="1" indent="0">
              <a:buNone/>
            </a:pPr>
            <a:endParaRPr lang="en-US" sz="900" dirty="0"/>
          </a:p>
          <a:p>
            <a:pPr lvl="1"/>
            <a:r>
              <a:rPr lang="en-US" dirty="0"/>
              <a:t>It was also noted that the patient had been eating a regular diet and no aspiration precautions were ordered.</a:t>
            </a:r>
          </a:p>
          <a:p>
            <a:pPr marL="457200" lvl="1" indent="0">
              <a:buNone/>
            </a:pPr>
            <a:endParaRPr lang="en-US" sz="900" dirty="0"/>
          </a:p>
          <a:p>
            <a:pPr lvl="1"/>
            <a:r>
              <a:rPr lang="en-US" dirty="0"/>
              <a:t>Additionally, the speech therapy team had not been back to see the patient after their initial evaluation postop.</a:t>
            </a:r>
            <a:br>
              <a:rPr lang="en-US" dirty="0"/>
            </a:br>
            <a:endParaRPr lang="en-US" dirty="0"/>
          </a:p>
        </p:txBody>
      </p:sp>
    </p:spTree>
    <p:extLst>
      <p:ext uri="{BB962C8B-B14F-4D97-AF65-F5344CB8AC3E}">
        <p14:creationId xmlns:p14="http://schemas.microsoft.com/office/powerpoint/2010/main" val="2023301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 name="TextBox 1">
            <a:extLst>
              <a:ext uri="{FF2B5EF4-FFF2-40B4-BE49-F238E27FC236}">
                <a16:creationId xmlns:a16="http://schemas.microsoft.com/office/drawing/2014/main" id="{6B6CC78D-43EB-4C99-BD46-B03ED5F304B7}"/>
              </a:ext>
            </a:extLst>
          </p:cNvPr>
          <p:cNvSpPr txBox="1"/>
          <p:nvPr/>
        </p:nvSpPr>
        <p:spPr>
          <a:xfrm>
            <a:off x="10074413" y="6356555"/>
            <a:ext cx="2050026" cy="338554"/>
          </a:xfrm>
          <a:prstGeom prst="rect">
            <a:avLst/>
          </a:prstGeom>
          <a:noFill/>
        </p:spPr>
        <p:txBody>
          <a:bodyPr wrap="square" rtlCol="0">
            <a:spAutoFit/>
          </a:bodyPr>
          <a:lstStyle/>
          <a:p>
            <a:pPr algn="r"/>
            <a:r>
              <a:rPr lang="en-US" sz="1600" dirty="0"/>
              <a:t>www.east.org</a:t>
            </a:r>
          </a:p>
        </p:txBody>
      </p:sp>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9" name="Title 8">
            <a:extLst>
              <a:ext uri="{FF2B5EF4-FFF2-40B4-BE49-F238E27FC236}">
                <a16:creationId xmlns:a16="http://schemas.microsoft.com/office/drawing/2014/main" id="{E14F75AA-7AE2-8D4B-A479-3CDAA6AF29E7}"/>
              </a:ext>
            </a:extLst>
          </p:cNvPr>
          <p:cNvSpPr>
            <a:spLocks noGrp="1"/>
          </p:cNvSpPr>
          <p:nvPr>
            <p:ph type="title"/>
          </p:nvPr>
        </p:nvSpPr>
        <p:spPr>
          <a:xfrm>
            <a:off x="435667" y="-7732"/>
            <a:ext cx="10515600" cy="1059801"/>
          </a:xfrm>
        </p:spPr>
        <p:txBody>
          <a:bodyPr/>
          <a:lstStyle/>
          <a:p>
            <a:r>
              <a:rPr lang="en-US" b="1" dirty="0"/>
              <a:t>Just Culture: Case Discussion</a:t>
            </a:r>
          </a:p>
        </p:txBody>
      </p:sp>
      <p:sp>
        <p:nvSpPr>
          <p:cNvPr id="10" name="Content Placeholder 9">
            <a:extLst>
              <a:ext uri="{FF2B5EF4-FFF2-40B4-BE49-F238E27FC236}">
                <a16:creationId xmlns:a16="http://schemas.microsoft.com/office/drawing/2014/main" id="{4B09F434-C25F-8A40-A17B-0494320B40CF}"/>
              </a:ext>
            </a:extLst>
          </p:cNvPr>
          <p:cNvSpPr>
            <a:spLocks noGrp="1"/>
          </p:cNvSpPr>
          <p:nvPr>
            <p:ph idx="1"/>
          </p:nvPr>
        </p:nvSpPr>
        <p:spPr>
          <a:xfrm>
            <a:off x="435667" y="1068171"/>
            <a:ext cx="11280084" cy="4975102"/>
          </a:xfrm>
        </p:spPr>
        <p:txBody>
          <a:bodyPr>
            <a:normAutofit/>
          </a:bodyPr>
          <a:lstStyle/>
          <a:p>
            <a:r>
              <a:rPr lang="en-US" b="1" dirty="0"/>
              <a:t>Group Discussion</a:t>
            </a:r>
          </a:p>
          <a:p>
            <a:pPr marL="0" indent="0">
              <a:buNone/>
            </a:pPr>
            <a:endParaRPr lang="en-US" sz="800" b="1" dirty="0"/>
          </a:p>
          <a:p>
            <a:pPr lvl="1"/>
            <a:r>
              <a:rPr lang="en-US" dirty="0"/>
              <a:t>In your group, list all the system and provider issues in this case.</a:t>
            </a:r>
          </a:p>
          <a:p>
            <a:pPr marL="457200" lvl="1" indent="0">
              <a:buNone/>
            </a:pPr>
            <a:endParaRPr lang="en-US" dirty="0"/>
          </a:p>
          <a:p>
            <a:pPr lvl="1"/>
            <a:r>
              <a:rPr lang="en-US" dirty="0"/>
              <a:t>You may ask questions of the facilitators for further investigation of the case details.</a:t>
            </a:r>
          </a:p>
          <a:p>
            <a:pPr marL="457200" lvl="1" indent="0">
              <a:buNone/>
            </a:pPr>
            <a:endParaRPr lang="en-US" dirty="0"/>
          </a:p>
          <a:p>
            <a:pPr lvl="1"/>
            <a:r>
              <a:rPr lang="en-US" dirty="0"/>
              <a:t>Use the Just Culture Tools to categorize the provider issues and recommend a course of action.</a:t>
            </a:r>
          </a:p>
          <a:p>
            <a:pPr marL="457200" lvl="1" indent="0">
              <a:buNone/>
            </a:pPr>
            <a:endParaRPr lang="en-US" dirty="0"/>
          </a:p>
          <a:p>
            <a:pPr lvl="1"/>
            <a:r>
              <a:rPr lang="en-US" dirty="0"/>
              <a:t>Summarize a course of action for the system issues.</a:t>
            </a:r>
            <a:br>
              <a:rPr lang="en-US" dirty="0"/>
            </a:br>
            <a:endParaRPr lang="en-US" dirty="0"/>
          </a:p>
        </p:txBody>
      </p:sp>
    </p:spTree>
    <p:extLst>
      <p:ext uri="{BB962C8B-B14F-4D97-AF65-F5344CB8AC3E}">
        <p14:creationId xmlns:p14="http://schemas.microsoft.com/office/powerpoint/2010/main" val="194084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r>
              <a:rPr lang="en-US" b="1" dirty="0"/>
              <a:t>What is High Reliability?</a:t>
            </a:r>
          </a:p>
        </p:txBody>
      </p:sp>
      <p:sp>
        <p:nvSpPr>
          <p:cNvPr id="7" name="Content Placeholder 6"/>
          <p:cNvSpPr>
            <a:spLocks noGrp="1"/>
          </p:cNvSpPr>
          <p:nvPr>
            <p:ph idx="1"/>
          </p:nvPr>
        </p:nvSpPr>
        <p:spPr>
          <a:xfrm>
            <a:off x="132555" y="875025"/>
            <a:ext cx="12059445" cy="4756230"/>
          </a:xfrm>
        </p:spPr>
        <p:txBody>
          <a:bodyPr>
            <a:normAutofit/>
          </a:bodyPr>
          <a:lstStyle/>
          <a:p>
            <a:r>
              <a:rPr lang="en-US" sz="3600" dirty="0"/>
              <a:t>Concept based on study of industries maintaining high levels of safety over long periods of time</a:t>
            </a:r>
          </a:p>
          <a:p>
            <a:pPr marL="0" indent="0">
              <a:buNone/>
            </a:pPr>
            <a:endParaRPr lang="en-US" sz="3600" dirty="0"/>
          </a:p>
          <a:p>
            <a:r>
              <a:rPr lang="en-US" sz="3600" dirty="0"/>
              <a:t>Consistent EXCELLENCE</a:t>
            </a:r>
          </a:p>
          <a:p>
            <a:pPr marL="0" indent="0">
              <a:buNone/>
            </a:pPr>
            <a:endParaRPr lang="en-US" sz="3600" dirty="0"/>
          </a:p>
          <a:p>
            <a:r>
              <a:rPr lang="en-US" sz="3600" dirty="0"/>
              <a:t>Healthcare = near-zero rates of failures for critical quality processes</a:t>
            </a:r>
          </a:p>
        </p:txBody>
      </p:sp>
    </p:spTree>
    <p:extLst>
      <p:ext uri="{BB962C8B-B14F-4D97-AF65-F5344CB8AC3E}">
        <p14:creationId xmlns:p14="http://schemas.microsoft.com/office/powerpoint/2010/main" val="262011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grpSp>
        <p:nvGrpSpPr>
          <p:cNvPr id="10" name="Group 9"/>
          <p:cNvGrpSpPr/>
          <p:nvPr/>
        </p:nvGrpSpPr>
        <p:grpSpPr>
          <a:xfrm>
            <a:off x="4449712" y="1735477"/>
            <a:ext cx="3546208" cy="2584306"/>
            <a:chOff x="4449712" y="2192677"/>
            <a:chExt cx="3579472" cy="2584306"/>
          </a:xfrm>
        </p:grpSpPr>
        <p:pic>
          <p:nvPicPr>
            <p:cNvPr id="38" name="Picture 37" descr="hard problem of consciousness – Thy Mind, O Hum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9712" y="2192677"/>
              <a:ext cx="3292576" cy="2472647"/>
            </a:xfrm>
            <a:prstGeom prst="rect">
              <a:avLst/>
            </a:prstGeom>
          </p:spPr>
        </p:pic>
        <p:sp>
          <p:nvSpPr>
            <p:cNvPr id="39" name="TextBox 38"/>
            <p:cNvSpPr txBox="1"/>
            <p:nvPr/>
          </p:nvSpPr>
          <p:spPr>
            <a:xfrm>
              <a:off x="5827576" y="4007542"/>
              <a:ext cx="2201608" cy="769441"/>
            </a:xfrm>
            <a:prstGeom prst="rect">
              <a:avLst/>
            </a:prstGeom>
            <a:noFill/>
          </p:spPr>
          <p:txBody>
            <a:bodyPr wrap="square" rtlCol="0">
              <a:spAutoFit/>
            </a:bodyPr>
            <a:lstStyle/>
            <a:p>
              <a:pPr algn="ctr"/>
              <a:r>
                <a:rPr lang="en-US" sz="4400" b="1" dirty="0">
                  <a:solidFill>
                    <a:srgbClr val="FFFF00"/>
                  </a:solidFill>
                </a:rPr>
                <a:t>H.R.O.</a:t>
              </a:r>
            </a:p>
          </p:txBody>
        </p:sp>
      </p:grpSp>
      <p:grpSp>
        <p:nvGrpSpPr>
          <p:cNvPr id="11" name="Group 10"/>
          <p:cNvGrpSpPr/>
          <p:nvPr/>
        </p:nvGrpSpPr>
        <p:grpSpPr>
          <a:xfrm>
            <a:off x="960279" y="3863942"/>
            <a:ext cx="2758966" cy="1781971"/>
            <a:chOff x="960279" y="4392262"/>
            <a:chExt cx="2758966" cy="1781971"/>
          </a:xfrm>
        </p:grpSpPr>
        <p:sp>
          <p:nvSpPr>
            <p:cNvPr id="35" name="Flowchart: Alternate Process 34"/>
            <p:cNvSpPr/>
            <p:nvPr/>
          </p:nvSpPr>
          <p:spPr>
            <a:xfrm>
              <a:off x="960279" y="4392262"/>
              <a:ext cx="2758966" cy="1772232"/>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Blue Fractal Snowflake Free Stock Photo - Public Domain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6584" y="4420280"/>
              <a:ext cx="1386355" cy="1386355"/>
            </a:xfrm>
            <a:prstGeom prst="rect">
              <a:avLst/>
            </a:prstGeom>
            <a:ln>
              <a:solidFill>
                <a:schemeClr val="tx1"/>
              </a:solidFill>
            </a:ln>
          </p:spPr>
        </p:pic>
        <p:sp>
          <p:nvSpPr>
            <p:cNvPr id="37" name="TextBox 36"/>
            <p:cNvSpPr txBox="1"/>
            <p:nvPr/>
          </p:nvSpPr>
          <p:spPr>
            <a:xfrm>
              <a:off x="1085682" y="5804901"/>
              <a:ext cx="2519263" cy="369332"/>
            </a:xfrm>
            <a:prstGeom prst="rect">
              <a:avLst/>
            </a:prstGeom>
            <a:noFill/>
            <a:ln>
              <a:noFill/>
            </a:ln>
          </p:spPr>
          <p:txBody>
            <a:bodyPr wrap="square" rtlCol="0">
              <a:spAutoFit/>
            </a:bodyPr>
            <a:lstStyle/>
            <a:p>
              <a:pPr algn="ctr"/>
              <a:r>
                <a:rPr lang="en-US" dirty="0"/>
                <a:t>Reluctance to Simplify</a:t>
              </a:r>
            </a:p>
          </p:txBody>
        </p:sp>
      </p:grpSp>
      <p:grpSp>
        <p:nvGrpSpPr>
          <p:cNvPr id="12" name="Group 11"/>
          <p:cNvGrpSpPr/>
          <p:nvPr/>
        </p:nvGrpSpPr>
        <p:grpSpPr>
          <a:xfrm>
            <a:off x="8524576" y="3863942"/>
            <a:ext cx="2758966" cy="1802518"/>
            <a:chOff x="8524576" y="4392262"/>
            <a:chExt cx="2758966" cy="1802518"/>
          </a:xfrm>
        </p:grpSpPr>
        <p:sp>
          <p:nvSpPr>
            <p:cNvPr id="32" name="Flowchart: Alternate Process 31"/>
            <p:cNvSpPr/>
            <p:nvPr/>
          </p:nvSpPr>
          <p:spPr>
            <a:xfrm>
              <a:off x="8524576" y="4392262"/>
              <a:ext cx="2758966" cy="1772232"/>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6"/>
            <a:srcRect l="22348" r="17725"/>
            <a:stretch/>
          </p:blipFill>
          <p:spPr>
            <a:xfrm>
              <a:off x="8823638" y="4407580"/>
              <a:ext cx="2160971" cy="1384621"/>
            </a:xfrm>
            <a:prstGeom prst="rect">
              <a:avLst/>
            </a:prstGeom>
            <a:ln>
              <a:noFill/>
            </a:ln>
          </p:spPr>
        </p:pic>
        <p:sp>
          <p:nvSpPr>
            <p:cNvPr id="34" name="TextBox 33"/>
            <p:cNvSpPr txBox="1"/>
            <p:nvPr/>
          </p:nvSpPr>
          <p:spPr>
            <a:xfrm>
              <a:off x="8726347" y="5825448"/>
              <a:ext cx="2345484" cy="369332"/>
            </a:xfrm>
            <a:prstGeom prst="rect">
              <a:avLst/>
            </a:prstGeom>
            <a:noFill/>
            <a:ln>
              <a:noFill/>
            </a:ln>
          </p:spPr>
          <p:txBody>
            <a:bodyPr wrap="square" rtlCol="0">
              <a:spAutoFit/>
            </a:bodyPr>
            <a:lstStyle/>
            <a:p>
              <a:pPr algn="ctr"/>
              <a:r>
                <a:rPr lang="en-US" dirty="0"/>
                <a:t>Deference to Expertise</a:t>
              </a:r>
            </a:p>
          </p:txBody>
        </p:sp>
      </p:grpSp>
      <p:grpSp>
        <p:nvGrpSpPr>
          <p:cNvPr id="13" name="Group 12"/>
          <p:cNvGrpSpPr/>
          <p:nvPr/>
        </p:nvGrpSpPr>
        <p:grpSpPr>
          <a:xfrm>
            <a:off x="4716517" y="4433992"/>
            <a:ext cx="2758967" cy="1772232"/>
            <a:chOff x="4716517" y="4860712"/>
            <a:chExt cx="2758967" cy="1772232"/>
          </a:xfrm>
        </p:grpSpPr>
        <p:sp>
          <p:nvSpPr>
            <p:cNvPr id="29" name="Flowchart: Alternate Process 28"/>
            <p:cNvSpPr/>
            <p:nvPr/>
          </p:nvSpPr>
          <p:spPr>
            <a:xfrm>
              <a:off x="4716517" y="4860712"/>
              <a:ext cx="2758966" cy="1772232"/>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7"/>
            <a:stretch>
              <a:fillRect/>
            </a:stretch>
          </p:blipFill>
          <p:spPr>
            <a:xfrm>
              <a:off x="5014353" y="4878834"/>
              <a:ext cx="2163294" cy="1297976"/>
            </a:xfrm>
            <a:prstGeom prst="rect">
              <a:avLst/>
            </a:prstGeom>
            <a:ln>
              <a:noFill/>
            </a:ln>
          </p:spPr>
        </p:pic>
        <p:sp>
          <p:nvSpPr>
            <p:cNvPr id="31" name="TextBox 30"/>
            <p:cNvSpPr txBox="1"/>
            <p:nvPr/>
          </p:nvSpPr>
          <p:spPr>
            <a:xfrm>
              <a:off x="4716518" y="6215867"/>
              <a:ext cx="2758966" cy="369332"/>
            </a:xfrm>
            <a:prstGeom prst="rect">
              <a:avLst/>
            </a:prstGeom>
            <a:noFill/>
            <a:ln>
              <a:noFill/>
            </a:ln>
          </p:spPr>
          <p:txBody>
            <a:bodyPr wrap="square" rtlCol="0">
              <a:spAutoFit/>
            </a:bodyPr>
            <a:lstStyle/>
            <a:p>
              <a:pPr algn="ctr"/>
              <a:r>
                <a:rPr lang="en-US" dirty="0"/>
                <a:t>Commitment to Resilience</a:t>
              </a:r>
            </a:p>
          </p:txBody>
        </p:sp>
      </p:grpSp>
      <p:grpSp>
        <p:nvGrpSpPr>
          <p:cNvPr id="16" name="Group 15"/>
          <p:cNvGrpSpPr/>
          <p:nvPr/>
        </p:nvGrpSpPr>
        <p:grpSpPr>
          <a:xfrm>
            <a:off x="960279" y="1306561"/>
            <a:ext cx="2768511" cy="1772232"/>
            <a:chOff x="960279" y="1306561"/>
            <a:chExt cx="2768511" cy="1772232"/>
          </a:xfrm>
        </p:grpSpPr>
        <p:sp>
          <p:nvSpPr>
            <p:cNvPr id="26" name="Flowchart: Alternate Process 25"/>
            <p:cNvSpPr/>
            <p:nvPr/>
          </p:nvSpPr>
          <p:spPr>
            <a:xfrm>
              <a:off x="960279" y="1306561"/>
              <a:ext cx="2758966" cy="1772232"/>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a:stretch>
              <a:fillRect/>
            </a:stretch>
          </p:blipFill>
          <p:spPr>
            <a:xfrm>
              <a:off x="1646584" y="1316050"/>
              <a:ext cx="1394779" cy="1394779"/>
            </a:xfrm>
            <a:prstGeom prst="rect">
              <a:avLst/>
            </a:prstGeom>
            <a:ln>
              <a:noFill/>
            </a:ln>
          </p:spPr>
        </p:pic>
        <p:sp>
          <p:nvSpPr>
            <p:cNvPr id="28" name="TextBox 27"/>
            <p:cNvSpPr txBox="1"/>
            <p:nvPr/>
          </p:nvSpPr>
          <p:spPr>
            <a:xfrm>
              <a:off x="969824" y="2660373"/>
              <a:ext cx="2758966" cy="369332"/>
            </a:xfrm>
            <a:prstGeom prst="rect">
              <a:avLst/>
            </a:prstGeom>
            <a:noFill/>
            <a:ln>
              <a:noFill/>
            </a:ln>
          </p:spPr>
          <p:txBody>
            <a:bodyPr wrap="square" rtlCol="0">
              <a:spAutoFit/>
            </a:bodyPr>
            <a:lstStyle/>
            <a:p>
              <a:pPr algn="ctr"/>
              <a:r>
                <a:rPr lang="en-US" dirty="0"/>
                <a:t>Sensitivity to Operations</a:t>
              </a:r>
            </a:p>
          </p:txBody>
        </p:sp>
      </p:grpSp>
      <p:grpSp>
        <p:nvGrpSpPr>
          <p:cNvPr id="17" name="Group 16"/>
          <p:cNvGrpSpPr/>
          <p:nvPr/>
        </p:nvGrpSpPr>
        <p:grpSpPr>
          <a:xfrm>
            <a:off x="8492256" y="1306560"/>
            <a:ext cx="2762310" cy="1772233"/>
            <a:chOff x="8604016" y="1306560"/>
            <a:chExt cx="2762310" cy="1772233"/>
          </a:xfrm>
        </p:grpSpPr>
        <p:sp>
          <p:nvSpPr>
            <p:cNvPr id="23" name="Flowchart: Alternate Process 22"/>
            <p:cNvSpPr/>
            <p:nvPr/>
          </p:nvSpPr>
          <p:spPr>
            <a:xfrm>
              <a:off x="8604016" y="1306561"/>
              <a:ext cx="2758966" cy="1772232"/>
            </a:xfrm>
            <a:prstGeom prst="flowChartAlternate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607360" y="2688948"/>
              <a:ext cx="2758966" cy="369332"/>
            </a:xfrm>
            <a:prstGeom prst="rect">
              <a:avLst/>
            </a:prstGeom>
            <a:noFill/>
            <a:ln>
              <a:noFill/>
            </a:ln>
          </p:spPr>
          <p:txBody>
            <a:bodyPr wrap="square" rtlCol="0">
              <a:spAutoFit/>
            </a:bodyPr>
            <a:lstStyle/>
            <a:p>
              <a:pPr algn="ctr"/>
              <a:r>
                <a:rPr lang="en-US" dirty="0"/>
                <a:t>Preoccupation with Failure</a:t>
              </a:r>
            </a:p>
          </p:txBody>
        </p:sp>
        <p:pic>
          <p:nvPicPr>
            <p:cNvPr id="25" name="Picture 24"/>
            <p:cNvPicPr>
              <a:picLocks noChangeAspect="1"/>
            </p:cNvPicPr>
            <p:nvPr/>
          </p:nvPicPr>
          <p:blipFill>
            <a:blip r:embed="rId9"/>
            <a:stretch>
              <a:fillRect/>
            </a:stretch>
          </p:blipFill>
          <p:spPr>
            <a:xfrm>
              <a:off x="9065297" y="1306560"/>
              <a:ext cx="1845054" cy="1352101"/>
            </a:xfrm>
            <a:prstGeom prst="rect">
              <a:avLst/>
            </a:prstGeom>
            <a:ln>
              <a:noFill/>
            </a:ln>
          </p:spPr>
        </p:pic>
      </p:grpSp>
      <p:cxnSp>
        <p:nvCxnSpPr>
          <p:cNvPr id="18" name="Straight Arrow Connector 17"/>
          <p:cNvCxnSpPr/>
          <p:nvPr/>
        </p:nvCxnSpPr>
        <p:spPr>
          <a:xfrm>
            <a:off x="3719245" y="2114550"/>
            <a:ext cx="730467" cy="4147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5" idx="3"/>
          </p:cNvCxnSpPr>
          <p:nvPr/>
        </p:nvCxnSpPr>
        <p:spPr>
          <a:xfrm flipV="1">
            <a:off x="3719245" y="3994384"/>
            <a:ext cx="707559" cy="755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96000" y="4208124"/>
            <a:ext cx="0" cy="195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687269" y="2192677"/>
            <a:ext cx="804987" cy="313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2" idx="1"/>
          </p:cNvCxnSpPr>
          <p:nvPr/>
        </p:nvCxnSpPr>
        <p:spPr>
          <a:xfrm flipH="1" flipV="1">
            <a:off x="7687269" y="3994384"/>
            <a:ext cx="837307" cy="755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60279" y="3148805"/>
            <a:ext cx="2758966" cy="646331"/>
          </a:xfrm>
          <a:prstGeom prst="rect">
            <a:avLst/>
          </a:prstGeom>
          <a:noFill/>
        </p:spPr>
        <p:txBody>
          <a:bodyPr wrap="square" rtlCol="0">
            <a:spAutoFit/>
          </a:bodyPr>
          <a:lstStyle/>
          <a:p>
            <a:pPr algn="ctr"/>
            <a:r>
              <a:rPr lang="en-US" sz="3600" dirty="0"/>
              <a:t>Quality</a:t>
            </a:r>
          </a:p>
        </p:txBody>
      </p:sp>
      <p:sp>
        <p:nvSpPr>
          <p:cNvPr id="45" name="TextBox 44"/>
          <p:cNvSpPr txBox="1"/>
          <p:nvPr/>
        </p:nvSpPr>
        <p:spPr>
          <a:xfrm>
            <a:off x="4449712" y="1165063"/>
            <a:ext cx="3261978" cy="646331"/>
          </a:xfrm>
          <a:prstGeom prst="rect">
            <a:avLst/>
          </a:prstGeom>
          <a:noFill/>
        </p:spPr>
        <p:txBody>
          <a:bodyPr wrap="square" rtlCol="0">
            <a:spAutoFit/>
          </a:bodyPr>
          <a:lstStyle/>
          <a:p>
            <a:pPr algn="ctr"/>
            <a:r>
              <a:rPr lang="en-US" sz="3600" dirty="0"/>
              <a:t>Safety</a:t>
            </a:r>
          </a:p>
        </p:txBody>
      </p:sp>
      <p:sp>
        <p:nvSpPr>
          <p:cNvPr id="46" name="TextBox 45"/>
          <p:cNvSpPr txBox="1"/>
          <p:nvPr/>
        </p:nvSpPr>
        <p:spPr>
          <a:xfrm>
            <a:off x="8524576" y="3165389"/>
            <a:ext cx="2758966" cy="646331"/>
          </a:xfrm>
          <a:prstGeom prst="rect">
            <a:avLst/>
          </a:prstGeom>
          <a:noFill/>
        </p:spPr>
        <p:txBody>
          <a:bodyPr wrap="square" rtlCol="0">
            <a:spAutoFit/>
          </a:bodyPr>
          <a:lstStyle/>
          <a:p>
            <a:pPr algn="ctr"/>
            <a:r>
              <a:rPr lang="en-US" sz="3600" dirty="0"/>
              <a:t>Efficiency</a:t>
            </a:r>
          </a:p>
        </p:txBody>
      </p:sp>
      <p:sp>
        <p:nvSpPr>
          <p:cNvPr id="40" name="Title 2"/>
          <p:cNvSpPr txBox="1">
            <a:spLocks/>
          </p:cNvSpPr>
          <p:nvPr/>
        </p:nvSpPr>
        <p:spPr>
          <a:xfrm>
            <a:off x="132555" y="-6064"/>
            <a:ext cx="12059446" cy="8671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High Reliability Principles</a:t>
            </a:r>
          </a:p>
        </p:txBody>
      </p:sp>
    </p:spTree>
    <p:extLst>
      <p:ext uri="{BB962C8B-B14F-4D97-AF65-F5344CB8AC3E}">
        <p14:creationId xmlns:p14="http://schemas.microsoft.com/office/powerpoint/2010/main" val="169428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r>
              <a:rPr lang="en-US" b="1" dirty="0"/>
              <a:t>High Reliability Organizations</a:t>
            </a:r>
          </a:p>
        </p:txBody>
      </p:sp>
      <p:pic>
        <p:nvPicPr>
          <p:cNvPr id="12" name="Picture 4" descr="C:\Users\kvakkas\AppData\Local\Microsoft\Windows\Temporary Internet Files\Content.Outlook\VACQZOON\Airplane-1300x7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10" y="895157"/>
            <a:ext cx="4983397" cy="2768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kvakkas\AppData\Local\Microsoft\Windows\Temporary Internet Files\Content.Outlook\VACQZOON\Gundremmingen_Nuclear_Power_Pla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092" y="895158"/>
            <a:ext cx="4983480" cy="27682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1011443" y="3726493"/>
            <a:ext cx="4978463" cy="2770632"/>
          </a:xfrm>
          <a:prstGeom prst="rect">
            <a:avLst/>
          </a:prstGeom>
        </p:spPr>
      </p:pic>
      <p:pic>
        <p:nvPicPr>
          <p:cNvPr id="4" name="Picture 3"/>
          <p:cNvPicPr>
            <a:picLocks noChangeAspect="1"/>
          </p:cNvPicPr>
          <p:nvPr/>
        </p:nvPicPr>
        <p:blipFill>
          <a:blip r:embed="rId7"/>
          <a:stretch>
            <a:fillRect/>
          </a:stretch>
        </p:blipFill>
        <p:spPr>
          <a:xfrm>
            <a:off x="6218092" y="3723356"/>
            <a:ext cx="4983480" cy="2770632"/>
          </a:xfrm>
          <a:prstGeom prst="rect">
            <a:avLst/>
          </a:prstGeom>
        </p:spPr>
      </p:pic>
    </p:spTree>
    <p:extLst>
      <p:ext uri="{BB962C8B-B14F-4D97-AF65-F5344CB8AC3E}">
        <p14:creationId xmlns:p14="http://schemas.microsoft.com/office/powerpoint/2010/main" val="105730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r>
              <a:rPr lang="en-US" b="1" dirty="0"/>
              <a:t>What Makes an Organization Highly Reliable?</a:t>
            </a:r>
          </a:p>
        </p:txBody>
      </p:sp>
      <p:sp>
        <p:nvSpPr>
          <p:cNvPr id="7" name="Content Placeholder 6"/>
          <p:cNvSpPr>
            <a:spLocks noGrp="1"/>
          </p:cNvSpPr>
          <p:nvPr>
            <p:ph idx="1"/>
          </p:nvPr>
        </p:nvSpPr>
        <p:spPr>
          <a:xfrm>
            <a:off x="132555" y="875025"/>
            <a:ext cx="12059445" cy="4756230"/>
          </a:xfrm>
        </p:spPr>
        <p:txBody>
          <a:bodyPr>
            <a:normAutofit/>
          </a:bodyPr>
          <a:lstStyle/>
          <a:p>
            <a:r>
              <a:rPr lang="en-US" sz="4000" dirty="0"/>
              <a:t>Leadership</a:t>
            </a:r>
          </a:p>
          <a:p>
            <a:pPr marL="0" indent="0">
              <a:buNone/>
            </a:pPr>
            <a:endParaRPr lang="en-US" sz="4000" dirty="0"/>
          </a:p>
          <a:p>
            <a:r>
              <a:rPr lang="en-US" sz="4000" dirty="0"/>
              <a:t>Effective safety culture</a:t>
            </a:r>
          </a:p>
          <a:p>
            <a:pPr marL="0" indent="0">
              <a:buNone/>
            </a:pPr>
            <a:endParaRPr lang="en-US" sz="4000" dirty="0"/>
          </a:p>
          <a:p>
            <a:r>
              <a:rPr lang="en-US" sz="4000" dirty="0"/>
              <a:t>Robust process improvement methods</a:t>
            </a:r>
          </a:p>
        </p:txBody>
      </p:sp>
    </p:spTree>
    <p:extLst>
      <p:ext uri="{BB962C8B-B14F-4D97-AF65-F5344CB8AC3E}">
        <p14:creationId xmlns:p14="http://schemas.microsoft.com/office/powerpoint/2010/main" val="340204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1" name="TextBox 20"/>
          <p:cNvSpPr txBox="1"/>
          <p:nvPr/>
        </p:nvSpPr>
        <p:spPr>
          <a:xfrm>
            <a:off x="5362840" y="1685325"/>
            <a:ext cx="1474573" cy="400110"/>
          </a:xfrm>
          <a:prstGeom prst="rect">
            <a:avLst/>
          </a:prstGeom>
          <a:noFill/>
        </p:spPr>
        <p:txBody>
          <a:bodyPr wrap="square" rtlCol="0">
            <a:spAutoFit/>
          </a:bodyPr>
          <a:lstStyle/>
          <a:p>
            <a:pPr algn="ctr"/>
            <a:r>
              <a:rPr lang="en-US" sz="2000" b="1" dirty="0">
                <a:solidFill>
                  <a:schemeClr val="bg1"/>
                </a:solidFill>
              </a:rPr>
              <a:t>Safe</a:t>
            </a:r>
          </a:p>
        </p:txBody>
      </p:sp>
      <p:sp>
        <p:nvSpPr>
          <p:cNvPr id="22" name="TextBox 21"/>
          <p:cNvSpPr txBox="1"/>
          <p:nvPr/>
        </p:nvSpPr>
        <p:spPr>
          <a:xfrm>
            <a:off x="6893503" y="2555793"/>
            <a:ext cx="1474573" cy="400110"/>
          </a:xfrm>
          <a:prstGeom prst="rect">
            <a:avLst/>
          </a:prstGeom>
          <a:noFill/>
        </p:spPr>
        <p:txBody>
          <a:bodyPr wrap="square" rtlCol="0">
            <a:spAutoFit/>
          </a:bodyPr>
          <a:lstStyle/>
          <a:p>
            <a:pPr algn="ctr"/>
            <a:r>
              <a:rPr lang="en-US" sz="2000" b="1" dirty="0">
                <a:solidFill>
                  <a:schemeClr val="bg1"/>
                </a:solidFill>
              </a:rPr>
              <a:t>Timely</a:t>
            </a:r>
          </a:p>
        </p:txBody>
      </p:sp>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r>
              <a:rPr lang="en-US" b="1" dirty="0"/>
              <a:t>Just Culture: Philosophy</a:t>
            </a:r>
          </a:p>
        </p:txBody>
      </p:sp>
      <p:sp>
        <p:nvSpPr>
          <p:cNvPr id="7" name="Content Placeholder 6"/>
          <p:cNvSpPr>
            <a:spLocks noGrp="1"/>
          </p:cNvSpPr>
          <p:nvPr>
            <p:ph idx="1"/>
          </p:nvPr>
        </p:nvSpPr>
        <p:spPr>
          <a:xfrm>
            <a:off x="132555" y="875025"/>
            <a:ext cx="12059445" cy="4756230"/>
          </a:xfrm>
        </p:spPr>
        <p:txBody>
          <a:bodyPr>
            <a:normAutofit/>
          </a:bodyPr>
          <a:lstStyle/>
          <a:p>
            <a:r>
              <a:rPr lang="en-US" sz="3200" dirty="0"/>
              <a:t>Recognizes that individuals should not be held accountable for system failings of which they have no control</a:t>
            </a:r>
          </a:p>
          <a:p>
            <a:pPr marL="0" indent="0">
              <a:buNone/>
            </a:pPr>
            <a:endParaRPr lang="en-US" sz="1200" dirty="0"/>
          </a:p>
          <a:p>
            <a:r>
              <a:rPr lang="en-US" sz="3200" dirty="0"/>
              <a:t>Many errors represent predictable interactions between human operators and systems in which they work</a:t>
            </a:r>
          </a:p>
          <a:p>
            <a:pPr marL="0" indent="0">
              <a:buNone/>
            </a:pPr>
            <a:endParaRPr lang="en-US" sz="1200" dirty="0"/>
          </a:p>
          <a:p>
            <a:r>
              <a:rPr lang="en-US" sz="3200" dirty="0"/>
              <a:t>Competent professionals develop unhealthy norms</a:t>
            </a:r>
          </a:p>
          <a:p>
            <a:pPr marL="0" indent="0">
              <a:buNone/>
            </a:pPr>
            <a:endParaRPr lang="en-US" sz="1200" dirty="0"/>
          </a:p>
          <a:p>
            <a:r>
              <a:rPr lang="en-US" sz="3200" dirty="0"/>
              <a:t>Zero tolerance for reckless behavior</a:t>
            </a:r>
          </a:p>
          <a:p>
            <a:pPr marL="0" indent="0">
              <a:buNone/>
            </a:pPr>
            <a:endParaRPr lang="en-US" dirty="0"/>
          </a:p>
        </p:txBody>
      </p:sp>
    </p:spTree>
    <p:extLst>
      <p:ext uri="{BB962C8B-B14F-4D97-AF65-F5344CB8AC3E}">
        <p14:creationId xmlns:p14="http://schemas.microsoft.com/office/powerpoint/2010/main" val="29621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010" y="6191863"/>
            <a:ext cx="4984955" cy="58477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Eastern Association for the Surgery of Trauma</a:t>
            </a:r>
          </a:p>
          <a:p>
            <a:r>
              <a:rPr lang="en-US" sz="1400" dirty="0">
                <a:latin typeface="Times New Roman" panose="02020603050405020304" pitchFamily="18" charset="0"/>
                <a:cs typeface="Times New Roman" panose="02020603050405020304" pitchFamily="18" charset="0"/>
              </a:rPr>
              <a:t>Advancing Science, Fostering Relationships, and Building Careers</a:t>
            </a:r>
          </a:p>
        </p:txBody>
      </p:sp>
      <p:pic>
        <p:nvPicPr>
          <p:cNvPr id="8" name="Picture 7"/>
          <p:cNvPicPr>
            <a:picLocks noChangeAspect="1"/>
          </p:cNvPicPr>
          <p:nvPr/>
        </p:nvPicPr>
        <p:blipFill>
          <a:blip r:embed="rId3"/>
          <a:stretch>
            <a:fillRect/>
          </a:stretch>
        </p:blipFill>
        <p:spPr>
          <a:xfrm>
            <a:off x="-3245" y="5758229"/>
            <a:ext cx="877824" cy="1097280"/>
          </a:xfrm>
          <a:prstGeom prst="rect">
            <a:avLst/>
          </a:prstGeom>
        </p:spPr>
      </p:pic>
      <p:sp>
        <p:nvSpPr>
          <p:cNvPr id="23" name="TextBox 22"/>
          <p:cNvSpPr txBox="1"/>
          <p:nvPr/>
        </p:nvSpPr>
        <p:spPr>
          <a:xfrm>
            <a:off x="6913571" y="4089769"/>
            <a:ext cx="1474573" cy="400110"/>
          </a:xfrm>
          <a:prstGeom prst="rect">
            <a:avLst/>
          </a:prstGeom>
          <a:noFill/>
        </p:spPr>
        <p:txBody>
          <a:bodyPr wrap="square" rtlCol="0">
            <a:spAutoFit/>
          </a:bodyPr>
          <a:lstStyle/>
          <a:p>
            <a:pPr algn="ctr"/>
            <a:r>
              <a:rPr lang="en-US" sz="2000" b="1" dirty="0">
                <a:solidFill>
                  <a:schemeClr val="bg1"/>
                </a:solidFill>
              </a:rPr>
              <a:t>Effective</a:t>
            </a:r>
          </a:p>
        </p:txBody>
      </p:sp>
      <p:sp>
        <p:nvSpPr>
          <p:cNvPr id="24" name="TextBox 23"/>
          <p:cNvSpPr txBox="1"/>
          <p:nvPr/>
        </p:nvSpPr>
        <p:spPr>
          <a:xfrm>
            <a:off x="5353550" y="4812283"/>
            <a:ext cx="1474573" cy="400110"/>
          </a:xfrm>
          <a:prstGeom prst="rect">
            <a:avLst/>
          </a:prstGeom>
          <a:noFill/>
        </p:spPr>
        <p:txBody>
          <a:bodyPr wrap="square" rtlCol="0">
            <a:spAutoFit/>
          </a:bodyPr>
          <a:lstStyle/>
          <a:p>
            <a:pPr algn="ctr"/>
            <a:r>
              <a:rPr lang="en-US" sz="2000" b="1" dirty="0">
                <a:solidFill>
                  <a:schemeClr val="bg1"/>
                </a:solidFill>
              </a:rPr>
              <a:t>Equitable</a:t>
            </a:r>
          </a:p>
        </p:txBody>
      </p:sp>
      <p:sp>
        <p:nvSpPr>
          <p:cNvPr id="25" name="TextBox 24"/>
          <p:cNvSpPr txBox="1"/>
          <p:nvPr/>
        </p:nvSpPr>
        <p:spPr>
          <a:xfrm>
            <a:off x="3791435" y="4099351"/>
            <a:ext cx="1474573" cy="400110"/>
          </a:xfrm>
          <a:prstGeom prst="rect">
            <a:avLst/>
          </a:prstGeom>
          <a:noFill/>
        </p:spPr>
        <p:txBody>
          <a:bodyPr wrap="square" rtlCol="0">
            <a:spAutoFit/>
          </a:bodyPr>
          <a:lstStyle/>
          <a:p>
            <a:pPr algn="ctr"/>
            <a:r>
              <a:rPr lang="en-US" sz="2000" b="1" dirty="0">
                <a:solidFill>
                  <a:schemeClr val="bg1"/>
                </a:solidFill>
              </a:rPr>
              <a:t>Efficient</a:t>
            </a:r>
          </a:p>
        </p:txBody>
      </p:sp>
      <p:sp>
        <p:nvSpPr>
          <p:cNvPr id="26" name="TextBox 25"/>
          <p:cNvSpPr txBox="1"/>
          <p:nvPr/>
        </p:nvSpPr>
        <p:spPr>
          <a:xfrm>
            <a:off x="3813034" y="2274108"/>
            <a:ext cx="1474573" cy="1015663"/>
          </a:xfrm>
          <a:prstGeom prst="rect">
            <a:avLst/>
          </a:prstGeom>
          <a:noFill/>
        </p:spPr>
        <p:txBody>
          <a:bodyPr wrap="square" rtlCol="0" anchor="ctr">
            <a:spAutoFit/>
          </a:bodyPr>
          <a:lstStyle/>
          <a:p>
            <a:pPr algn="ctr"/>
            <a:r>
              <a:rPr lang="en-US" sz="2000" b="1" dirty="0">
                <a:solidFill>
                  <a:schemeClr val="bg1"/>
                </a:solidFill>
              </a:rPr>
              <a:t>Patient &amp;</a:t>
            </a:r>
          </a:p>
          <a:p>
            <a:pPr algn="ctr"/>
            <a:r>
              <a:rPr lang="en-US" sz="2000" b="1" dirty="0">
                <a:solidFill>
                  <a:schemeClr val="bg1"/>
                </a:solidFill>
              </a:rPr>
              <a:t>Provider-</a:t>
            </a:r>
          </a:p>
          <a:p>
            <a:pPr algn="ctr"/>
            <a:r>
              <a:rPr lang="en-US" sz="2000" b="1" dirty="0">
                <a:solidFill>
                  <a:schemeClr val="bg1"/>
                </a:solidFill>
              </a:rPr>
              <a:t>centered</a:t>
            </a:r>
          </a:p>
        </p:txBody>
      </p:sp>
      <p:sp>
        <p:nvSpPr>
          <p:cNvPr id="3" name="Title 2"/>
          <p:cNvSpPr>
            <a:spLocks noGrp="1"/>
          </p:cNvSpPr>
          <p:nvPr>
            <p:ph type="title"/>
          </p:nvPr>
        </p:nvSpPr>
        <p:spPr>
          <a:xfrm>
            <a:off x="132555" y="-6064"/>
            <a:ext cx="12059446" cy="867119"/>
          </a:xfrm>
        </p:spPr>
        <p:txBody>
          <a:bodyPr/>
          <a:lstStyle/>
          <a:p>
            <a:r>
              <a:rPr lang="en-US" b="1" dirty="0"/>
              <a:t>Just Culture: A Balanced Approach</a:t>
            </a:r>
          </a:p>
        </p:txBody>
      </p:sp>
      <p:grpSp>
        <p:nvGrpSpPr>
          <p:cNvPr id="12" name="Group 11"/>
          <p:cNvGrpSpPr/>
          <p:nvPr/>
        </p:nvGrpSpPr>
        <p:grpSpPr>
          <a:xfrm>
            <a:off x="495300" y="177800"/>
            <a:ext cx="11175999" cy="6014063"/>
            <a:chOff x="891048" y="1591864"/>
            <a:chExt cx="7245904" cy="3071815"/>
          </a:xfrm>
        </p:grpSpPr>
        <p:pic>
          <p:nvPicPr>
            <p:cNvPr id="13" name="Picture 2" descr="Image result for pendul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549" y="2464962"/>
              <a:ext cx="2628900" cy="219871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91048" y="2112902"/>
              <a:ext cx="2483942" cy="217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Culture of Blame</a:t>
              </a:r>
              <a:br>
                <a:rPr lang="en-US" b="1" dirty="0">
                  <a:solidFill>
                    <a:srgbClr val="000000"/>
                  </a:solidFill>
                </a:rPr>
              </a:br>
              <a:endParaRPr lang="en-US" b="1" dirty="0">
                <a:solidFill>
                  <a:srgbClr val="000000"/>
                </a:solidFill>
              </a:endParaRPr>
            </a:p>
            <a:p>
              <a:pPr marL="214313" indent="-214313">
                <a:buFont typeface="Arial" panose="020B0604020202020204" pitchFamily="34" charset="0"/>
                <a:buChar char="•"/>
                <a:defRPr/>
              </a:pPr>
              <a:r>
                <a:rPr lang="en-US" dirty="0">
                  <a:solidFill>
                    <a:srgbClr val="000000"/>
                  </a:solidFill>
                </a:rPr>
                <a:t>Errors are punished</a:t>
              </a:r>
            </a:p>
            <a:p>
              <a:pPr marL="214313" indent="-214313">
                <a:buFont typeface="Arial" panose="020B0604020202020204" pitchFamily="34" charset="0"/>
                <a:buChar char="•"/>
                <a:defRPr/>
              </a:pPr>
              <a:r>
                <a:rPr lang="en-US" dirty="0">
                  <a:solidFill>
                    <a:srgbClr val="000000"/>
                  </a:solidFill>
                </a:rPr>
                <a:t>Offenders are removed from system</a:t>
              </a:r>
            </a:p>
            <a:p>
              <a:pPr marL="214313" indent="-214313">
                <a:buFont typeface="Arial" panose="020B0604020202020204" pitchFamily="34" charset="0"/>
                <a:buChar char="•"/>
                <a:defRPr/>
              </a:pPr>
              <a:r>
                <a:rPr lang="en-US" dirty="0">
                  <a:solidFill>
                    <a:srgbClr val="000000"/>
                  </a:solidFill>
                </a:rPr>
                <a:t>Only errors that can’t be covered up are reported</a:t>
              </a:r>
            </a:p>
            <a:p>
              <a:pPr marL="214313" indent="-214313">
                <a:buFont typeface="Arial" panose="020B0604020202020204" pitchFamily="34" charset="0"/>
                <a:buChar char="•"/>
                <a:defRPr/>
              </a:pPr>
              <a:r>
                <a:rPr lang="en-US" dirty="0">
                  <a:solidFill>
                    <a:srgbClr val="000000"/>
                  </a:solidFill>
                </a:rPr>
                <a:t>Errors continue because system cannot learn from mistakes</a:t>
              </a:r>
            </a:p>
          </p:txBody>
        </p:sp>
        <p:sp>
          <p:nvSpPr>
            <p:cNvPr id="15" name="Rectangle 14"/>
            <p:cNvSpPr/>
            <p:nvPr/>
          </p:nvSpPr>
          <p:spPr>
            <a:xfrm>
              <a:off x="6067348" y="2063131"/>
              <a:ext cx="2069604" cy="217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rPr>
                <a:t>Blame Free Culture</a:t>
              </a:r>
              <a:br>
                <a:rPr lang="en-US" b="1" dirty="0">
                  <a:solidFill>
                    <a:srgbClr val="000000"/>
                  </a:solidFill>
                </a:rPr>
              </a:br>
              <a:endParaRPr lang="en-US" b="1" dirty="0">
                <a:solidFill>
                  <a:srgbClr val="000000"/>
                </a:solidFill>
              </a:endParaRPr>
            </a:p>
            <a:p>
              <a:pPr marL="214313" indent="-214313">
                <a:buFont typeface="Arial" panose="020B0604020202020204" pitchFamily="34" charset="0"/>
                <a:buChar char="•"/>
                <a:defRPr/>
              </a:pPr>
              <a:r>
                <a:rPr lang="en-US" dirty="0">
                  <a:solidFill>
                    <a:srgbClr val="000000"/>
                  </a:solidFill>
                </a:rPr>
                <a:t>Errors are forgiven</a:t>
              </a:r>
            </a:p>
            <a:p>
              <a:pPr marL="214313" indent="-214313">
                <a:buFont typeface="Arial" panose="020B0604020202020204" pitchFamily="34" charset="0"/>
                <a:buChar char="•"/>
                <a:defRPr/>
              </a:pPr>
              <a:r>
                <a:rPr lang="en-US" dirty="0">
                  <a:solidFill>
                    <a:srgbClr val="000000"/>
                  </a:solidFill>
                </a:rPr>
                <a:t>Offenders remain in system</a:t>
              </a:r>
            </a:p>
            <a:p>
              <a:pPr marL="214313" indent="-214313">
                <a:buFont typeface="Arial" panose="020B0604020202020204" pitchFamily="34" charset="0"/>
                <a:buChar char="•"/>
                <a:defRPr/>
              </a:pPr>
              <a:r>
                <a:rPr lang="en-US" dirty="0">
                  <a:solidFill>
                    <a:srgbClr val="000000"/>
                  </a:solidFill>
                </a:rPr>
                <a:t>Errors reporting is high</a:t>
              </a:r>
            </a:p>
            <a:p>
              <a:pPr marL="214313" indent="-214313">
                <a:buFont typeface="Arial" panose="020B0604020202020204" pitchFamily="34" charset="0"/>
                <a:buChar char="•"/>
                <a:defRPr/>
              </a:pPr>
              <a:r>
                <a:rPr lang="en-US" dirty="0">
                  <a:solidFill>
                    <a:srgbClr val="000000"/>
                  </a:solidFill>
                </a:rPr>
                <a:t>Errors continue because there is no accountability for performance</a:t>
              </a:r>
            </a:p>
          </p:txBody>
        </p:sp>
        <p:sp>
          <p:nvSpPr>
            <p:cNvPr id="16" name="Rectangle 15"/>
            <p:cNvSpPr/>
            <p:nvPr/>
          </p:nvSpPr>
          <p:spPr>
            <a:xfrm>
              <a:off x="2828925" y="1591864"/>
              <a:ext cx="3486150" cy="1140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rgbClr val="000000"/>
                  </a:solidFill>
                </a:rPr>
                <a:t>Fair or Just Culture</a:t>
              </a:r>
            </a:p>
          </p:txBody>
        </p:sp>
      </p:grpSp>
    </p:spTree>
    <p:extLst>
      <p:ext uri="{BB962C8B-B14F-4D97-AF65-F5344CB8AC3E}">
        <p14:creationId xmlns:p14="http://schemas.microsoft.com/office/powerpoint/2010/main" val="302289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TotalTime>
  <Words>4299</Words>
  <Application>Microsoft Office PowerPoint</Application>
  <PresentationFormat>Widescreen</PresentationFormat>
  <Paragraphs>923</Paragraphs>
  <Slides>31</Slides>
  <Notes>25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Times New Roman</vt:lpstr>
      <vt:lpstr>Wingdings</vt:lpstr>
      <vt:lpstr>Office Theme</vt:lpstr>
      <vt:lpstr>Introduction to Just Culture</vt:lpstr>
      <vt:lpstr>Foundation of Quality: High Reliability Organizations  and Just Culture Philosophy</vt:lpstr>
      <vt:lpstr>Annie’s Story: How a System’s Approach Can Change Safety Culture Video Link: https://youtu.be/zeldVu-3DpM </vt:lpstr>
      <vt:lpstr>What is High Reliability?</vt:lpstr>
      <vt:lpstr>PowerPoint Presentation</vt:lpstr>
      <vt:lpstr>High Reliability Organizations</vt:lpstr>
      <vt:lpstr>What Makes an Organization Highly Reliable?</vt:lpstr>
      <vt:lpstr>Just Culture: Philosophy</vt:lpstr>
      <vt:lpstr>Just Culture: A Balanced Approach</vt:lpstr>
      <vt:lpstr>What is a Safety Culture?</vt:lpstr>
      <vt:lpstr>PowerPoint Presentation</vt:lpstr>
      <vt:lpstr>Overview of Just Culture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It Into Practice Case Discussion</vt:lpstr>
      <vt:lpstr>Just Culture: Case Discussion</vt:lpstr>
      <vt:lpstr>Just Culture: Case Discussion</vt:lpstr>
      <vt:lpstr>Just Culture: Case Discussion</vt:lpstr>
      <vt:lpstr>Just Culture: Case Discussion</vt:lpstr>
      <vt:lpstr>Just Culture: Case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 Boltz</dc:creator>
  <cp:lastModifiedBy>Christine Eme</cp:lastModifiedBy>
  <cp:revision>82</cp:revision>
  <cp:lastPrinted>2021-07-27T21:26:34Z</cp:lastPrinted>
  <dcterms:created xsi:type="dcterms:W3CDTF">2021-07-27T15:06:03Z</dcterms:created>
  <dcterms:modified xsi:type="dcterms:W3CDTF">2024-09-23T17:28:31Z</dcterms:modified>
</cp:coreProperties>
</file>