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355" r:id="rId6"/>
    <p:sldId id="356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262" r:id="rId15"/>
    <p:sldId id="276" r:id="rId16"/>
    <p:sldId id="268" r:id="rId17"/>
    <p:sldId id="270" r:id="rId18"/>
    <p:sldId id="273" r:id="rId19"/>
    <p:sldId id="272" r:id="rId20"/>
    <p:sldId id="271" r:id="rId21"/>
    <p:sldId id="264" r:id="rId22"/>
    <p:sldId id="267" r:id="rId23"/>
    <p:sldId id="269" r:id="rId24"/>
    <p:sldId id="274" r:id="rId25"/>
    <p:sldId id="275" r:id="rId26"/>
    <p:sldId id="27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86870" autoAdjust="0"/>
  </p:normalViewPr>
  <p:slideViewPr>
    <p:cSldViewPr snapToGrid="0">
      <p:cViewPr varScale="1">
        <p:scale>
          <a:sx n="97" d="100"/>
          <a:sy n="97" d="100"/>
        </p:scale>
        <p:origin x="16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E462F-E80A-4449-B405-AAF41965CB2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2C804-ABE8-4BD7-96F6-A628C41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3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4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Based on volume at our institution – we did this with group faculty meetings to determine the leanest coverage of all three service lines.  Also effected by institution resources such as residents (R2-3, never led a service) and APPs, as well as patient volume, # </a:t>
            </a:r>
            <a:r>
              <a:rPr lang="en-US"/>
              <a:t>of activations.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Paid at 40hr per week, proposed 50 and 60 hour work week and negotiated to 54 hrs. </a:t>
            </a:r>
          </a:p>
        </p:txBody>
      </p:sp>
    </p:spTree>
    <p:extLst>
      <p:ext uri="{BB962C8B-B14F-4D97-AF65-F5344CB8AC3E}">
        <p14:creationId xmlns:p14="http://schemas.microsoft.com/office/powerpoint/2010/main" val="294385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32 extra total shifts per year (2-3 per month) - wiggle room for illness, maternity/paternity leave, military deployment and adjustments in </a:t>
            </a:r>
            <a:r>
              <a:rPr lang="en-US" dirty="0" err="1"/>
              <a:t>cFTE</a:t>
            </a:r>
            <a:r>
              <a:rPr lang="en-US" dirty="0"/>
              <a:t> for professional advancement</a:t>
            </a:r>
          </a:p>
        </p:txBody>
      </p:sp>
    </p:spTree>
    <p:extLst>
      <p:ext uri="{BB962C8B-B14F-4D97-AF65-F5344CB8AC3E}">
        <p14:creationId xmlns:p14="http://schemas.microsoft.com/office/powerpoint/2010/main" val="35653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FMV determined by institution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9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5EA76-9DB8-4CF4-8565-487AD2323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Bullet #2: leapfrog benefit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9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6086-49C1-426F-9834-E228EB5E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38DEB-AA20-452C-9CEC-E9E0EA5F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E29C-E845-4DE8-B40D-65C5BF0A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8850-CA78-4729-8659-7A253585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37A1-305C-4B03-92C4-9EF776B7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E9B83-82FC-444F-A310-C4E25AAE04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15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DA16-3016-41EF-9DC0-D2055011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978F-D63D-40FD-B144-C91F1F99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ECC6-3967-45C1-B98E-1FD063EE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7A27-5B59-434B-8CE5-D1CCB0A0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5433-B8AC-47C4-82A4-ECAC5B53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2671E-96CA-4A5F-8180-6530654D32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AD9C-F895-4534-BFC8-1096D8B9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0604A-1086-49BE-B983-07457AFC5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C7630-CFE7-4DAD-A217-68B0E461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A2618-3D33-4D02-95C3-00C20B42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3F5B-A678-43F9-867B-3CB9E6DD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799E8-AD5A-4A41-8612-972F6FC4D6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9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7ED-EB96-4591-A7DA-4576564B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3E4B-897D-4C05-A7E4-CBE1500E4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436DF-A011-46D4-8024-06218171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05B19-AAA9-49BF-8DEF-BF4F68F8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2129-12B4-4139-8AD3-5709C205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3C1FA-D158-4503-A6EC-B501A29F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24C24-6843-4444-9323-380964FA3C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5512-941D-473C-92B2-0B2BF70E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66880-5745-46A3-ADE6-3EDA5C937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3588C-C297-423B-B389-D26730488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3C88E-EF84-4D9F-B99C-2BBDFFED2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FA6E1-73FC-4D3A-A200-48C8BE490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93311-43A1-4F51-97F7-01F58955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5CB27-3998-448E-951F-2FD8A720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7DDCC-E33F-491A-A7E6-6A073E79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F7727-3B83-4CF5-A1DE-3CDB977FF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C160-174E-44BD-9A3A-BDE3F79A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EB08B-7B1E-49D0-A9D2-32859A03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027D5-8434-43B1-987E-E03F6397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48CC4-6876-40AF-B277-1A79E30D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DD392-7116-4C5D-AD40-0139CBAE25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17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07E0E-D39F-4A88-B409-E4BD7BAF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590DA-D602-472A-A085-9BDD9507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54C28-C2D1-43E1-98B6-FBD6FBE4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0F004-75B5-4CE7-9181-FB4585F671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1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E445-6CFF-4086-B3C4-A1BD2D88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AE93-65D0-4C9A-BDCF-5D9B1DBF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A7610-A728-4E80-9AF4-2E77063D4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D4ED6-E97C-47E3-8DB5-37867B89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144F5-BEF6-488B-BA7C-96BC7195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BB1B7-7EF2-4073-B8C8-E8D35520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6A609-F2A0-46ED-9A33-9C8D588D39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3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B32B-D5E3-419C-86C5-6E385654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0B6DD-A19F-4C03-8793-64353768B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0C9D-5CED-4A6B-A0B9-133D7BDC4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9D315-7460-4D8D-9D98-7D7E7049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12BE2-8B47-4CFA-A0A4-70C52029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9BE09-B07F-412A-8FB6-30FC021C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9D731-F107-4814-823D-1A999CAAAF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8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F8D4-65E3-4AE7-B559-87D99570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BF170-83B0-4616-920A-3DD34FC00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2C23D-C5EC-42D8-8743-33DFD7E9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4B06-9C19-46BE-B6EC-79E3545D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ACBEF-70B2-4080-84EE-F2BAA681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CF9C3-1128-4917-BFB7-31CA4698A7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34E54-0410-43AC-8362-3CA79DDAA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DD01F-5A3D-4348-AAEE-F82B7AC1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A17E-D954-46FB-8D48-35971BB2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D083B-0ED6-42ED-A4EA-D1D2CAEE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39A43-6538-4AF3-ACD8-62C79526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9BFED-36F5-4176-93E4-2F8643B546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8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08F-BE74-432D-ABF0-DF209741DC4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B723-1DA0-48FB-BE3C-25A5B587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E59E8-4D61-4F02-B806-19E6B7ED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05FAB-5A11-4D52-A1E2-073A09ED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65DB-DA87-4F97-A1FA-F8E4AABFE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0E49-EED4-49A5-BD74-CCE63D5E4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7CAA-2C9D-435E-98D2-5E6B49F03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EF663-7361-4E60-ABFD-F30E525195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0B9C1218-83E3-0B16-E3E7-D2D6C83350D8}"/>
              </a:ext>
            </a:extLst>
          </p:cNvPr>
          <p:cNvSpPr txBox="1">
            <a:spLocks/>
          </p:cNvSpPr>
          <p:nvPr/>
        </p:nvSpPr>
        <p:spPr>
          <a:xfrm>
            <a:off x="0" y="-312569"/>
            <a:ext cx="12192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Building an ACS Staffing Model</a:t>
            </a:r>
          </a:p>
        </p:txBody>
      </p:sp>
      <p:sp>
        <p:nvSpPr>
          <p:cNvPr id="7" name="Subtitle 9">
            <a:extLst>
              <a:ext uri="{FF2B5EF4-FFF2-40B4-BE49-F238E27FC236}">
                <a16:creationId xmlns:a16="http://schemas.microsoft.com/office/drawing/2014/main" id="{93730B80-09B0-3C7A-A332-1B9D1A06AF84}"/>
              </a:ext>
            </a:extLst>
          </p:cNvPr>
          <p:cNvSpPr txBox="1">
            <a:spLocks/>
          </p:cNvSpPr>
          <p:nvPr/>
        </p:nvSpPr>
        <p:spPr>
          <a:xfrm>
            <a:off x="0" y="2375388"/>
            <a:ext cx="12192000" cy="28305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Melissa Boltz, DO, MBA, FACS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 Professor of Surgery, Penn State Hershey Medical Center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Vice Chair, Quality &amp; Patient Safety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Director, Emergency General Surgery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mboltz2@pennstatehealth.psu.edu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Acute Care Surgery: How Much Is Too Much? </a:t>
            </a:r>
            <a:br>
              <a:rPr lang="en-US" sz="3600" dirty="0"/>
            </a:br>
            <a:r>
              <a:rPr lang="en-US" sz="3600" dirty="0"/>
              <a:t>Impact of Call on Burnout and Health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Jennifer L. Hartwell, MD FACS</a:t>
            </a:r>
          </a:p>
          <a:p>
            <a:r>
              <a:rPr lang="en-US" dirty="0"/>
              <a:t>Associate Professor of Surgery</a:t>
            </a:r>
          </a:p>
          <a:p>
            <a:r>
              <a:rPr lang="en-US" dirty="0"/>
              <a:t>Section Chief, Emergency General Surgery</a:t>
            </a:r>
          </a:p>
          <a:p>
            <a:r>
              <a:rPr lang="en-US" dirty="0"/>
              <a:t>University of Kansas Medical Center</a:t>
            </a:r>
          </a:p>
          <a:p>
            <a:r>
              <a:rPr lang="en-US" dirty="0"/>
              <a:t>Kansas City, Kansas</a:t>
            </a:r>
          </a:p>
          <a:p>
            <a:r>
              <a:rPr lang="en-US" dirty="0"/>
              <a:t>@traumamom4</a:t>
            </a:r>
          </a:p>
          <a:p>
            <a:r>
              <a:rPr lang="en-US" dirty="0"/>
              <a:t>jhartwell4@kumc.edu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3A0C-86D7-FAA1-F846-81D24C5E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90A2-C9F5-2EEB-44B8-55B92D25F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10E9B-F936-16A4-E0E9-9149D486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A9FE-0B56-D69F-75C7-C17048EE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B3D2A5-8C59-4AF8-F62B-96B6F5B4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Call</a:t>
            </a:r>
          </a:p>
        </p:txBody>
      </p:sp>
      <p:pic>
        <p:nvPicPr>
          <p:cNvPr id="1026" name="Picture 2" descr="The Drunk Test">
            <a:extLst>
              <a:ext uri="{FF2B5EF4-FFF2-40B4-BE49-F238E27FC236}">
                <a16:creationId xmlns:a16="http://schemas.microsoft.com/office/drawing/2014/main" id="{ED0845E1-58E3-B1F0-6CF1-AB4E64F36E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2400"/>
            <a:ext cx="213360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cation A3P1ADN2313A1NASN Elite Secure VHF Flex Pager">
            <a:extLst>
              <a:ext uri="{FF2B5EF4-FFF2-40B4-BE49-F238E27FC236}">
                <a16:creationId xmlns:a16="http://schemas.microsoft.com/office/drawing/2014/main" id="{EDC0B40D-9469-F829-BCBD-24121079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6476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body: My clock at 3:00 AM : r/notinteresting">
            <a:extLst>
              <a:ext uri="{FF2B5EF4-FFF2-40B4-BE49-F238E27FC236}">
                <a16:creationId xmlns:a16="http://schemas.microsoft.com/office/drawing/2014/main" id="{E2951F4C-E162-8537-B54F-3192D1E0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292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trauma bay shows the impact of simulations on hospital design -  Hospital News">
            <a:extLst>
              <a:ext uri="{FF2B5EF4-FFF2-40B4-BE49-F238E27FC236}">
                <a16:creationId xmlns:a16="http://schemas.microsoft.com/office/drawing/2014/main" id="{D69ED48E-712B-094E-4592-443BD3FA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30" y="408622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3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A690-C833-4BC3-C6AC-B730402D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Survey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C1D907-A70A-63CB-E54B-0F46C91B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866" y="1981201"/>
            <a:ext cx="8229600" cy="2698027"/>
          </a:xfrm>
          <a:prstGeom prst="rect">
            <a:avLst/>
          </a:prstGeom>
        </p:spPr>
      </p:pic>
      <p:pic>
        <p:nvPicPr>
          <p:cNvPr id="2050" name="Picture 2" descr="49, Forty Nine, Numeral, Imitation Glass And A Blazing Fire, Isolated On  White Background Stock Photo, Picture and Royalty Free Image. Image  69797209.">
            <a:extLst>
              <a:ext uri="{FF2B5EF4-FFF2-40B4-BE49-F238E27FC236}">
                <a16:creationId xmlns:a16="http://schemas.microsoft.com/office/drawing/2014/main" id="{830DBD43-5F10-5FEE-2C66-808086D8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64" y="1676400"/>
            <a:ext cx="5198473" cy="38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7175-88B9-2D07-88C7-CFF6DC06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AAST Survey-Work Hours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9DD95D-66EE-691E-C80C-B2CBC66A8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448720"/>
            <a:ext cx="8229600" cy="2828925"/>
          </a:xfrm>
          <a:prstGeom prst="rect">
            <a:avLst/>
          </a:prstGeom>
        </p:spPr>
      </p:pic>
      <p:pic>
        <p:nvPicPr>
          <p:cNvPr id="5122" name="Picture 2" descr="Princeton's pioneering financial aid program has benefitted 10,000+  students over last 20 years">
            <a:extLst>
              <a:ext uri="{FF2B5EF4-FFF2-40B4-BE49-F238E27FC236}">
                <a16:creationId xmlns:a16="http://schemas.microsoft.com/office/drawing/2014/main" id="{7B3A170C-B87A-2B0C-AD18-F1A5593F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928717"/>
            <a:ext cx="3886200" cy="38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0EEF-73F2-F178-2083-A4325BB8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Work Hours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DC618-DA9B-110A-7FCD-D2264FBB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515" y="1600200"/>
            <a:ext cx="7715872" cy="4556136"/>
          </a:xfrm>
          <a:prstGeom prst="rect">
            <a:avLst/>
          </a:prstGeom>
        </p:spPr>
      </p:pic>
      <p:pic>
        <p:nvPicPr>
          <p:cNvPr id="4098" name="Picture 2" descr="Stream The Rolling Stones - I Can't Get No Satisfaction (Rick Souza Remix)  by djricksouza | Listen online for free on SoundCloud">
            <a:extLst>
              <a:ext uri="{FF2B5EF4-FFF2-40B4-BE49-F238E27FC236}">
                <a16:creationId xmlns:a16="http://schemas.microsoft.com/office/drawing/2014/main" id="{42A6B72C-0A07-FEC3-D0DD-655D0BED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2" y="1459719"/>
            <a:ext cx="4784736" cy="47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4D4C-BAE5-62D7-A55E-69F73AB5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Deprivation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8D3DB3-4A12-E57D-F7A6-BF65BD25C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632804"/>
            <a:ext cx="8229600" cy="2460754"/>
          </a:xfrm>
          <a:prstGeom prst="rect">
            <a:avLst/>
          </a:prstGeom>
        </p:spPr>
      </p:pic>
      <p:pic>
        <p:nvPicPr>
          <p:cNvPr id="3074" name="Picture 2" descr="Risk Management Study Preventable Med. Errors | RN.com">
            <a:extLst>
              <a:ext uri="{FF2B5EF4-FFF2-40B4-BE49-F238E27FC236}">
                <a16:creationId xmlns:a16="http://schemas.microsoft.com/office/drawing/2014/main" id="{FEE94C1B-0C70-A7E3-8D04-95C18C0D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95" y="1524000"/>
            <a:ext cx="57254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F25FD-C71A-44B1-AFC5-A22BC485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Deprivation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F7D5E-7D91-4F18-8AE3-FDFD578AC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Depression 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Decreased cognition</a:t>
            </a:r>
          </a:p>
          <a:p>
            <a:r>
              <a:rPr lang="en-US" dirty="0"/>
              <a:t>Apathy</a:t>
            </a:r>
          </a:p>
          <a:p>
            <a:r>
              <a:rPr lang="en-US" dirty="0"/>
              <a:t>Loss of empathy</a:t>
            </a:r>
          </a:p>
          <a:p>
            <a:r>
              <a:rPr lang="en-US" dirty="0"/>
              <a:t>Health effects: </a:t>
            </a:r>
          </a:p>
          <a:p>
            <a:pPr lvl="1"/>
            <a:r>
              <a:rPr lang="en-US" dirty="0"/>
              <a:t>Cardiovascular</a:t>
            </a:r>
          </a:p>
          <a:p>
            <a:pPr lvl="1"/>
            <a:r>
              <a:rPr lang="en-US" dirty="0"/>
              <a:t>Immunologic</a:t>
            </a:r>
          </a:p>
          <a:p>
            <a:pPr lvl="1"/>
            <a:r>
              <a:rPr lang="en-US" dirty="0"/>
              <a:t>Metabolic</a:t>
            </a:r>
          </a:p>
          <a:p>
            <a:pPr lvl="1"/>
            <a:r>
              <a:rPr lang="en-US" dirty="0"/>
              <a:t>Neurocognitive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EF08F6-55BA-1A83-6E6A-871AEE04B6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1637732"/>
            <a:ext cx="4038600" cy="3924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EA21F5-51F9-3E32-7310-172596EFD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105401"/>
            <a:ext cx="4359322" cy="16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5ECF-6955-B84F-8939-1795B4F4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Deprivation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E84B8-ECFE-5170-9F50-D99D951CE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425-98D8-F6F2-504B-97516B7D35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Concentration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Task performance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Elevated cortisol</a:t>
            </a:r>
          </a:p>
          <a:p>
            <a:r>
              <a:rPr lang="en-US" dirty="0"/>
              <a:t>Medical errors (needle sticks)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5DEE05-CBAF-3FDA-1477-43A1CD9EC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Long Term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5F80A6-44B9-CBA8-F372-4401792086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Higher level cognitive function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Hyperglycemia</a:t>
            </a:r>
          </a:p>
          <a:p>
            <a:r>
              <a:rPr lang="en-US" dirty="0"/>
              <a:t>Immune suppression</a:t>
            </a:r>
          </a:p>
          <a:p>
            <a:r>
              <a:rPr lang="en-US" dirty="0"/>
              <a:t>Pregnancy complications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Substance use disorder</a:t>
            </a:r>
          </a:p>
          <a:p>
            <a:r>
              <a:rPr lang="en-US" dirty="0"/>
              <a:t>Suicidality</a:t>
            </a:r>
          </a:p>
          <a:p>
            <a:r>
              <a:rPr lang="en-US" dirty="0"/>
              <a:t>Interpersonal relationship stress</a:t>
            </a:r>
          </a:p>
          <a:p>
            <a:r>
              <a:rPr lang="en-US" dirty="0"/>
              <a:t>Medical errors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Sleep Deprivation Stages (and How To Avoid Them) | Casper Blog">
            <a:extLst>
              <a:ext uri="{FF2B5EF4-FFF2-40B4-BE49-F238E27FC236}">
                <a16:creationId xmlns:a16="http://schemas.microsoft.com/office/drawing/2014/main" id="{E650FA12-494E-2BCD-5CA2-2500E0B9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267201"/>
            <a:ext cx="3308927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5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ADDEAD-C02E-4282-0565-65543E9E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Post-Post Call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F00024-D540-B799-6C84-5A6CEF04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299" y="1493839"/>
            <a:ext cx="8229600" cy="4525963"/>
          </a:xfrm>
        </p:spPr>
        <p:txBody>
          <a:bodyPr/>
          <a:lstStyle/>
          <a:p>
            <a:r>
              <a:rPr lang="en-US" dirty="0"/>
              <a:t>64.8% of study population had physiologic evidence of acute or chronic sleep deprivation</a:t>
            </a:r>
          </a:p>
          <a:p>
            <a:r>
              <a:rPr lang="en-US" dirty="0"/>
              <a:t>Peak disturbances post-call day 2</a:t>
            </a:r>
          </a:p>
          <a:p>
            <a:r>
              <a:rPr lang="en-US" dirty="0"/>
              <a:t>Return to baseline post-call day 3</a:t>
            </a:r>
          </a:p>
          <a:p>
            <a:r>
              <a:rPr lang="en-US" i="1" dirty="0"/>
              <a:t>“In conclusion, acute care surgeons with in-house call responsibilities commonly exhibit sleep patterns consistent with sleep deprivation.”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F64AC-EFA4-8772-207F-86D43BF6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425329"/>
            <a:ext cx="7772400" cy="24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Disclosures</a:t>
            </a:r>
          </a:p>
        </p:txBody>
      </p:sp>
    </p:spTree>
    <p:extLst>
      <p:ext uri="{BB962C8B-B14F-4D97-AF65-F5344CB8AC3E}">
        <p14:creationId xmlns:p14="http://schemas.microsoft.com/office/powerpoint/2010/main" val="366778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DBDE-BEF4-AA5E-D03D-E17B192E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“Why We Sleep” Matthew Walker</a:t>
            </a:r>
          </a:p>
        </p:txBody>
      </p:sp>
      <p:pic>
        <p:nvPicPr>
          <p:cNvPr id="6146" name="Picture 2" descr="Circadian rhythm (Matthew Walker «WHY WE SLEEP») | Download Scientific  Diagram">
            <a:extLst>
              <a:ext uri="{FF2B5EF4-FFF2-40B4-BE49-F238E27FC236}">
                <a16:creationId xmlns:a16="http://schemas.microsoft.com/office/drawing/2014/main" id="{5C813E43-48D3-DBF8-06D2-9D98D85C7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10" y="1752600"/>
            <a:ext cx="7139580" cy="37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B809-BFAC-2351-731A-03F0F2E6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Duration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984E3-CA9D-355B-5CD9-C1ABE7D054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2545648"/>
            <a:ext cx="4038600" cy="263506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D71A6A-CDFE-BA2D-962C-E317533D40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21 surgeons</a:t>
            </a:r>
          </a:p>
          <a:p>
            <a:r>
              <a:rPr lang="en-US" dirty="0"/>
              <a:t>61 visual tracking tests</a:t>
            </a:r>
          </a:p>
          <a:p>
            <a:r>
              <a:rPr lang="en-US" dirty="0"/>
              <a:t>No change in focus in day or night in-house 12 </a:t>
            </a:r>
            <a:r>
              <a:rPr lang="en-US" dirty="0" err="1"/>
              <a:t>hr</a:t>
            </a:r>
            <a:r>
              <a:rPr lang="en-US" dirty="0"/>
              <a:t> shifts</a:t>
            </a:r>
          </a:p>
          <a:p>
            <a:r>
              <a:rPr lang="en-US" dirty="0"/>
              <a:t>Decrease by 2 “grades” after 24 </a:t>
            </a:r>
            <a:r>
              <a:rPr lang="en-US" dirty="0" err="1"/>
              <a:t>hr</a:t>
            </a:r>
            <a:r>
              <a:rPr lang="en-US" dirty="0"/>
              <a:t> in-house call</a:t>
            </a:r>
          </a:p>
          <a:p>
            <a:r>
              <a:rPr lang="en-US" dirty="0"/>
              <a:t>Conclusion: </a:t>
            </a:r>
            <a:r>
              <a:rPr lang="en-US" i="1" dirty="0"/>
              <a:t>Twelve-hour shifts appear to preserve focus in surgeons better compared with 24- hour, in-house calls.</a:t>
            </a:r>
          </a:p>
        </p:txBody>
      </p:sp>
    </p:spTree>
    <p:extLst>
      <p:ext uri="{BB962C8B-B14F-4D97-AF65-F5344CB8AC3E}">
        <p14:creationId xmlns:p14="http://schemas.microsoft.com/office/powerpoint/2010/main" val="335721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DE1B-32DF-B62C-E25B-68AEC0F2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67E7C-4530-57F5-E054-51C05D3845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Call schedules that force sleep deprivation put us at risk for: </a:t>
            </a:r>
          </a:p>
          <a:p>
            <a:pPr lvl="1"/>
            <a:r>
              <a:rPr lang="en-US" dirty="0"/>
              <a:t>Anxiety/depression</a:t>
            </a:r>
          </a:p>
          <a:p>
            <a:pPr lvl="1"/>
            <a:r>
              <a:rPr lang="en-US" dirty="0"/>
              <a:t>Lack of focus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Burnout</a:t>
            </a:r>
          </a:p>
          <a:p>
            <a:pPr lvl="1"/>
            <a:r>
              <a:rPr lang="en-US" dirty="0"/>
              <a:t>Untoward health effects</a:t>
            </a:r>
          </a:p>
          <a:p>
            <a:r>
              <a:rPr lang="en-US" dirty="0"/>
              <a:t>More questions than answers: </a:t>
            </a:r>
          </a:p>
          <a:p>
            <a:pPr lvl="1"/>
            <a:r>
              <a:rPr lang="en-US" dirty="0"/>
              <a:t>What is the optimal shift duration? 10hr? 12hr? 24hr? </a:t>
            </a:r>
          </a:p>
          <a:p>
            <a:pPr lvl="1"/>
            <a:r>
              <a:rPr lang="en-US" dirty="0"/>
              <a:t>What is the optimal number of shifts/month? </a:t>
            </a:r>
          </a:p>
          <a:p>
            <a:pPr lvl="1"/>
            <a:r>
              <a:rPr lang="en-US" dirty="0"/>
              <a:t>Is it ethical to work for 24hr? </a:t>
            </a:r>
          </a:p>
          <a:p>
            <a:pPr lvl="1"/>
            <a:endParaRPr lang="en-US" dirty="0"/>
          </a:p>
        </p:txBody>
      </p:sp>
      <p:pic>
        <p:nvPicPr>
          <p:cNvPr id="8194" name="Picture 2" descr="Conclusion Stock Illustrations – 14,354 Conclusion Stock Illustrations,  Vectors &amp; Clipart - Dreamstime">
            <a:extLst>
              <a:ext uri="{FF2B5EF4-FFF2-40B4-BE49-F238E27FC236}">
                <a16:creationId xmlns:a16="http://schemas.microsoft.com/office/drawing/2014/main" id="{969DD36D-D4A6-6302-F5F6-83D69A5C00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963906"/>
            <a:ext cx="3626471" cy="29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0323" y="1074010"/>
            <a:ext cx="12059445" cy="47562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Human Capital Benefit: 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wellness, work-life integration, physician engagement, &amp; burnout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recruitment &amp; retention</a:t>
            </a:r>
          </a:p>
          <a:p>
            <a:pPr marL="457200" lvl="1" indent="0" fontAlgn="base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Quality: 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designed with the patient at the center​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 delivery of safer and highest quality of patient care 24/7/365​</a:t>
            </a:r>
          </a:p>
          <a:p>
            <a:pPr marL="457200" lvl="1" indent="0" fontAlgn="base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Beyond the clinical FTE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Enhance opportunities for academic endeavors​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individual professional development &amp; career progression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contributions in education, research, outreach, &amp; service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Overarching Goals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231" y="1074010"/>
            <a:ext cx="12167537" cy="475623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160 shifts needed per 4-week period = 2080 annual shifts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Clinical Coverage for Optimal Patient Care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6B3531-02AC-9D7D-B7ED-83994F169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13420"/>
              </p:ext>
            </p:extLst>
          </p:nvPr>
        </p:nvGraphicFramePr>
        <p:xfrm>
          <a:off x="244946" y="1089507"/>
          <a:ext cx="11702107" cy="385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627">
                  <a:extLst>
                    <a:ext uri="{9D8B030D-6E8A-4147-A177-3AD203B41FA5}">
                      <a16:colId xmlns:a16="http://schemas.microsoft.com/office/drawing/2014/main" val="4021260405"/>
                    </a:ext>
                  </a:extLst>
                </a:gridCol>
                <a:gridCol w="2574281">
                  <a:extLst>
                    <a:ext uri="{9D8B030D-6E8A-4147-A177-3AD203B41FA5}">
                      <a16:colId xmlns:a16="http://schemas.microsoft.com/office/drawing/2014/main" val="403307544"/>
                    </a:ext>
                  </a:extLst>
                </a:gridCol>
                <a:gridCol w="1024276">
                  <a:extLst>
                    <a:ext uri="{9D8B030D-6E8A-4147-A177-3AD203B41FA5}">
                      <a16:colId xmlns:a16="http://schemas.microsoft.com/office/drawing/2014/main" val="756903301"/>
                    </a:ext>
                  </a:extLst>
                </a:gridCol>
                <a:gridCol w="1051465">
                  <a:extLst>
                    <a:ext uri="{9D8B030D-6E8A-4147-A177-3AD203B41FA5}">
                      <a16:colId xmlns:a16="http://schemas.microsoft.com/office/drawing/2014/main" val="2647025919"/>
                    </a:ext>
                  </a:extLst>
                </a:gridCol>
                <a:gridCol w="1341526">
                  <a:extLst>
                    <a:ext uri="{9D8B030D-6E8A-4147-A177-3AD203B41FA5}">
                      <a16:colId xmlns:a16="http://schemas.microsoft.com/office/drawing/2014/main" val="3232969212"/>
                    </a:ext>
                  </a:extLst>
                </a:gridCol>
                <a:gridCol w="1160240">
                  <a:extLst>
                    <a:ext uri="{9D8B030D-6E8A-4147-A177-3AD203B41FA5}">
                      <a16:colId xmlns:a16="http://schemas.microsoft.com/office/drawing/2014/main" val="3624243531"/>
                    </a:ext>
                  </a:extLst>
                </a:gridCol>
                <a:gridCol w="1069597">
                  <a:extLst>
                    <a:ext uri="{9D8B030D-6E8A-4147-A177-3AD203B41FA5}">
                      <a16:colId xmlns:a16="http://schemas.microsoft.com/office/drawing/2014/main" val="2866042116"/>
                    </a:ext>
                  </a:extLst>
                </a:gridCol>
                <a:gridCol w="1169359">
                  <a:extLst>
                    <a:ext uri="{9D8B030D-6E8A-4147-A177-3AD203B41FA5}">
                      <a16:colId xmlns:a16="http://schemas.microsoft.com/office/drawing/2014/main" val="1806653065"/>
                    </a:ext>
                  </a:extLst>
                </a:gridCol>
                <a:gridCol w="1096736">
                  <a:extLst>
                    <a:ext uri="{9D8B030D-6E8A-4147-A177-3AD203B41FA5}">
                      <a16:colId xmlns:a16="http://schemas.microsoft.com/office/drawing/2014/main" val="1210211904"/>
                    </a:ext>
                  </a:extLst>
                </a:gridCol>
              </a:tblGrid>
              <a:tr h="482598">
                <a:tc>
                  <a:txBody>
                    <a:bodyPr/>
                    <a:lstStyle/>
                    <a:p>
                      <a:r>
                        <a:rPr lang="en-US" dirty="0"/>
                        <a:t>12-hr shift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Faculty Roles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892917"/>
                  </a:ext>
                </a:extLst>
              </a:tr>
              <a:tr h="400299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Trauma Resuscitation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938099"/>
                  </a:ext>
                </a:extLst>
              </a:tr>
              <a:tr h="700523">
                <a:tc>
                  <a:txBody>
                    <a:bodyPr/>
                    <a:lstStyle/>
                    <a:p>
                      <a:r>
                        <a:rPr lang="en-US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Trauma Rounder / Backup (Trauma &amp; EGS)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796154"/>
                  </a:ext>
                </a:extLst>
              </a:tr>
              <a:tr h="700523">
                <a:tc>
                  <a:txBody>
                    <a:bodyPr/>
                    <a:lstStyle/>
                    <a:p>
                      <a:r>
                        <a:rPr lang="en-US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Surgical Critical Care (SCC)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906385"/>
                  </a:ext>
                </a:extLst>
              </a:tr>
              <a:tr h="400299">
                <a:tc>
                  <a:txBody>
                    <a:bodyPr/>
                    <a:lstStyle/>
                    <a:p>
                      <a:r>
                        <a:rPr lang="en-US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EGS – OR / Rounder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72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0838"/>
                  </a:ext>
                </a:extLst>
              </a:tr>
              <a:tr h="400299">
                <a:tc>
                  <a:txBody>
                    <a:bodyPr/>
                    <a:lstStyle/>
                    <a:p>
                      <a:r>
                        <a:rPr lang="en-US"/>
                        <a:t>Night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Trauma / SCC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624155"/>
                  </a:ext>
                </a:extLst>
              </a:tr>
              <a:tr h="400299">
                <a:tc>
                  <a:txBody>
                    <a:bodyPr/>
                    <a:lstStyle/>
                    <a:p>
                      <a:r>
                        <a:rPr lang="en-US"/>
                        <a:t>Night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EGS / Trauma Backup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6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0323" y="1074010"/>
            <a:ext cx="12059445" cy="47562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Determine # shifts needed per year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160 12-hour shifts x 13  4-week periods = 2,080 shifts per year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Define work week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54 total hours (clinical and non-clinical)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 4 weeks = 216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month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0.85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cFTE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15 shifts per month 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 0.85 = 183.6 clinical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 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shifts = 15.3 shifts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Leaves 32.4 non-clinical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 month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Account for CME/vacation/holidays/military leave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Required to determine # staff needed for full model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Choose Your Staffing Model / Shifts</a:t>
            </a:r>
          </a:p>
        </p:txBody>
      </p:sp>
    </p:spTree>
    <p:extLst>
      <p:ext uri="{BB962C8B-B14F-4D97-AF65-F5344CB8AC3E}">
        <p14:creationId xmlns:p14="http://schemas.microsoft.com/office/powerpoint/2010/main" val="315586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0323" y="1074010"/>
            <a:ext cx="12059445" cy="475623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34200" y="-62273"/>
            <a:ext cx="12059446" cy="49519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80" b="1" dirty="0">
                <a:latin typeface="Arial" panose="020B0604020202020204" pitchFamily="34" charset="0"/>
                <a:cs typeface="Arial" panose="020B0604020202020204" pitchFamily="34" charset="0"/>
              </a:rPr>
              <a:t>Concrete Mathematical Model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CA36BDFB-FB1B-1E52-EC41-291A3ED59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36776"/>
              </p:ext>
            </p:extLst>
          </p:nvPr>
        </p:nvGraphicFramePr>
        <p:xfrm>
          <a:off x="63376" y="395162"/>
          <a:ext cx="10424160" cy="643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2725243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0894248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1192614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4503573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3326955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8947188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5594093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6963825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62481409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80379174"/>
                    </a:ext>
                  </a:extLst>
                </a:gridCol>
              </a:tblGrid>
              <a:tr h="6424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FTE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52wk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for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 annual 12-hr shifts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Shifts/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Shifts**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31326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660966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31757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621970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83321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694814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35224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66861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895869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48037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6105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444973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15115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84264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17526"/>
                  </a:ext>
                </a:extLst>
              </a:tr>
              <a:tr h="3865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3084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A09FB0-FEF5-45CA-83EB-D437BF551E09}"/>
              </a:ext>
            </a:extLst>
          </p:cNvPr>
          <p:cNvSpPr txBox="1"/>
          <p:nvPr/>
        </p:nvSpPr>
        <p:spPr>
          <a:xfrm>
            <a:off x="10424162" y="758301"/>
            <a:ext cx="205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*Extra days</a:t>
            </a:r>
          </a:p>
          <a:p>
            <a:r>
              <a:rPr lang="en-US" dirty="0"/>
              <a:t>Vacation: 4-5 </a:t>
            </a:r>
            <a:r>
              <a:rPr lang="en-US" dirty="0" err="1"/>
              <a:t>wk</a:t>
            </a:r>
            <a:endParaRPr lang="en-US" dirty="0"/>
          </a:p>
          <a:p>
            <a:r>
              <a:rPr lang="en-US" dirty="0"/>
              <a:t>CME: 10 days</a:t>
            </a:r>
          </a:p>
          <a:p>
            <a:r>
              <a:rPr lang="en-US" dirty="0"/>
              <a:t>Military: 15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7DCB2-420D-84AE-40BA-6E4E014BBA1A}"/>
              </a:ext>
            </a:extLst>
          </p:cNvPr>
          <p:cNvSpPr txBox="1"/>
          <p:nvPr/>
        </p:nvSpPr>
        <p:spPr>
          <a:xfrm>
            <a:off x="10424162" y="2205271"/>
            <a:ext cx="205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** Revised Shifts</a:t>
            </a:r>
          </a:p>
          <a:p>
            <a:r>
              <a:rPr lang="en-US" dirty="0" err="1"/>
              <a:t>Addn’l</a:t>
            </a:r>
            <a:r>
              <a:rPr lang="en-US" dirty="0"/>
              <a:t> vac. </a:t>
            </a:r>
            <a:r>
              <a:rPr lang="en-US" dirty="0" err="1"/>
              <a:t>wk</a:t>
            </a:r>
            <a:endParaRPr lang="en-US" dirty="0"/>
          </a:p>
          <a:p>
            <a:r>
              <a:rPr lang="en-US" dirty="0"/>
              <a:t>Elective 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2177D-6C98-504D-C2A8-D70356163749}"/>
              </a:ext>
            </a:extLst>
          </p:cNvPr>
          <p:cNvSpPr txBox="1"/>
          <p:nvPr/>
        </p:nvSpPr>
        <p:spPr>
          <a:xfrm>
            <a:off x="10424162" y="5222536"/>
            <a:ext cx="205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Total Rev. Shifts</a:t>
            </a:r>
          </a:p>
          <a:p>
            <a:r>
              <a:rPr lang="en-US" dirty="0"/>
              <a:t>176x12 = 2112</a:t>
            </a:r>
          </a:p>
          <a:p>
            <a:endParaRPr lang="en-US" dirty="0"/>
          </a:p>
          <a:p>
            <a:r>
              <a:rPr lang="en-US" dirty="0"/>
              <a:t>Goal: 2080 shifts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AF8DD-EE01-4131-8831-4FE41545613E}"/>
              </a:ext>
            </a:extLst>
          </p:cNvPr>
          <p:cNvSpPr txBox="1"/>
          <p:nvPr/>
        </p:nvSpPr>
        <p:spPr>
          <a:xfrm>
            <a:off x="10455849" y="3662955"/>
            <a:ext cx="205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Surgeons</a:t>
            </a:r>
          </a:p>
          <a:p>
            <a:r>
              <a:rPr lang="en-US" dirty="0"/>
              <a:t>8 @ 0.85 </a:t>
            </a:r>
            <a:r>
              <a:rPr lang="en-US" dirty="0" err="1"/>
              <a:t>cFTE</a:t>
            </a:r>
            <a:endParaRPr lang="en-US" dirty="0"/>
          </a:p>
          <a:p>
            <a:r>
              <a:rPr lang="en-US" dirty="0" err="1"/>
              <a:t>oth</a:t>
            </a:r>
            <a:r>
              <a:rPr lang="en-US" dirty="0"/>
              <a:t> </a:t>
            </a:r>
            <a:r>
              <a:rPr lang="en-US" dirty="0" err="1"/>
              <a:t>cFTE</a:t>
            </a:r>
            <a:r>
              <a:rPr lang="en-US" dirty="0"/>
              <a:t> = 3.517</a:t>
            </a:r>
          </a:p>
          <a:p>
            <a:r>
              <a:rPr lang="en-US" dirty="0"/>
              <a:t>4 @ 0.85 </a:t>
            </a:r>
            <a:r>
              <a:rPr lang="en-US" dirty="0" err="1"/>
              <a:t>cFTE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2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0323" y="1074010"/>
            <a:ext cx="12059445" cy="475623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845" indent="-283845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monthly Division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wRVUs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7,538</a:t>
            </a:r>
          </a:p>
          <a:p>
            <a:pPr marL="742632" lvl="1" indent="-28384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Adjusted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cFTE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8,868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wRVUs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(&gt;60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per month</a:t>
            </a:r>
          </a:p>
          <a:p>
            <a:pPr marL="283845" indent="-283845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845" indent="-283845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Productivity justifies 12 surgeons at 0.85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cFTE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with expected average productivity &gt; 60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845" indent="-283845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After implementation, annual productivity should be assessed collectively as Division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wRVUs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based on total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cFTE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</a:p>
        </p:txBody>
      </p:sp>
    </p:spTree>
    <p:extLst>
      <p:ext uri="{BB962C8B-B14F-4D97-AF65-F5344CB8AC3E}">
        <p14:creationId xmlns:p14="http://schemas.microsoft.com/office/powerpoint/2010/main" val="127646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0323" y="1074010"/>
            <a:ext cx="11703503" cy="475623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Additional 12-hour shifts beyond expected will be compensated at fair market value (FMV)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3200" dirty="0"/>
              <a:t>$3000/night shift per PSH benchmarking as of 2023 for       trauma surgery</a:t>
            </a:r>
          </a:p>
          <a:p>
            <a:pPr lvl="1"/>
            <a:r>
              <a:rPr lang="en-US" sz="3200" dirty="0"/>
              <a:t>$540/night shift for EGS (remote-call); additional $230/</a:t>
            </a:r>
            <a:r>
              <a:rPr lang="en-US" sz="3200" dirty="0" err="1"/>
              <a:t>hr</a:t>
            </a:r>
            <a:r>
              <a:rPr lang="en-US" sz="3200" dirty="0"/>
              <a:t> if  called in for cases/patient care</a:t>
            </a:r>
          </a:p>
          <a:p>
            <a:pPr lvl="1"/>
            <a:r>
              <a:rPr lang="en-US" sz="3200" dirty="0"/>
              <a:t>FMV will be readjusted annually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Compensation for Additional Shifts</a:t>
            </a:r>
          </a:p>
        </p:txBody>
      </p:sp>
    </p:spTree>
    <p:extLst>
      <p:ext uri="{BB962C8B-B14F-4D97-AF65-F5344CB8AC3E}">
        <p14:creationId xmlns:p14="http://schemas.microsoft.com/office/powerpoint/2010/main" val="52454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3" y="5439491"/>
            <a:ext cx="4036549" cy="89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B6866-BC36-CB10-3F64-DAD498DD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A65E-CC87-6332-F972-6446ED345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70"/>
            <a:ext cx="12192000" cy="495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AA0AF1-E201-6798-5E5C-613CBDAC8293}"/>
              </a:ext>
            </a:extLst>
          </p:cNvPr>
          <p:cNvSpPr txBox="1"/>
          <p:nvPr/>
        </p:nvSpPr>
        <p:spPr>
          <a:xfrm>
            <a:off x="120323" y="6431963"/>
            <a:ext cx="213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#EAST2024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D4DD-73F8-4B68-4973-0054F6A341EB}"/>
              </a:ext>
            </a:extLst>
          </p:cNvPr>
          <p:cNvSpPr txBox="1"/>
          <p:nvPr/>
        </p:nvSpPr>
        <p:spPr>
          <a:xfrm>
            <a:off x="6705600" y="6429719"/>
            <a:ext cx="536607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133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 Annual Scientific Assembly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9C5E8F-499A-D4B1-1032-3A593EE3662B}"/>
              </a:ext>
            </a:extLst>
          </p:cNvPr>
          <p:cNvSpPr txBox="1">
            <a:spLocks/>
          </p:cNvSpPr>
          <p:nvPr/>
        </p:nvSpPr>
        <p:spPr>
          <a:xfrm>
            <a:off x="120323" y="1074010"/>
            <a:ext cx="12059445" cy="475623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 night call for 2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backup covered by day SCC Attending</a:t>
            </a: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24/7/365 in-hospital Intensivist coverage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surgeons covering night shifts: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Enhances quality &amp; patient safety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Facilitates education of students, residents &amp; fellows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Improves OR utilization, efficiency, &amp; patient throughput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Promotes maximal revenue capture for inpatient contacts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enfolded mentorship of new &amp; junior faculty surgeons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BC7B7D-13A1-4267-0812-CD8C734022F4}"/>
              </a:ext>
            </a:extLst>
          </p:cNvPr>
          <p:cNvSpPr txBox="1">
            <a:spLocks/>
          </p:cNvSpPr>
          <p:nvPr/>
        </p:nvSpPr>
        <p:spPr>
          <a:xfrm>
            <a:off x="12231" y="359626"/>
            <a:ext cx="12059446" cy="86711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Organizational Benefits</a:t>
            </a:r>
          </a:p>
        </p:txBody>
      </p:sp>
    </p:spTree>
    <p:extLst>
      <p:ext uri="{BB962C8B-B14F-4D97-AF65-F5344CB8AC3E}">
        <p14:creationId xmlns:p14="http://schemas.microsoft.com/office/powerpoint/2010/main" val="385894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FFE46FD69D34AB5E577B40F9C2461" ma:contentTypeVersion="14" ma:contentTypeDescription="Create a new document." ma:contentTypeScope="" ma:versionID="444e1cc2f3070063bd3fcc8990be8b48">
  <xsd:schema xmlns:xsd="http://www.w3.org/2001/XMLSchema" xmlns:xs="http://www.w3.org/2001/XMLSchema" xmlns:p="http://schemas.microsoft.com/office/2006/metadata/properties" xmlns:ns3="53740e31-9a55-4f63-a503-00ea1516d5b4" xmlns:ns4="10e93df4-fe55-4fd7-9247-e2c1ad11c06a" targetNamespace="http://schemas.microsoft.com/office/2006/metadata/properties" ma:root="true" ma:fieldsID="aa48f09a4151ac387a18a640e1f0d35b" ns3:_="" ns4:_="">
    <xsd:import namespace="53740e31-9a55-4f63-a503-00ea1516d5b4"/>
    <xsd:import namespace="10e93df4-fe55-4fd7-9247-e2c1ad11c0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40e31-9a55-4f63-a503-00ea1516d5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93df4-fe55-4fd7-9247-e2c1ad11c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40e31-9a55-4f63-a503-00ea1516d5b4" xsi:nil="true"/>
  </documentManagement>
</p:properties>
</file>

<file path=customXml/itemProps1.xml><?xml version="1.0" encoding="utf-8"?>
<ds:datastoreItem xmlns:ds="http://schemas.openxmlformats.org/officeDocument/2006/customXml" ds:itemID="{7780A7F7-3F9F-493F-A384-E94F21B9C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40e31-9a55-4f63-a503-00ea1516d5b4"/>
    <ds:schemaRef ds:uri="10e93df4-fe55-4fd7-9247-e2c1ad11c0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BBE9D-F300-4617-9E69-2D82CBAC5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AF77B-A0DC-4325-AEE3-508EADCD158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3740e31-9a55-4f63-a503-00ea1516d5b4"/>
    <ds:schemaRef ds:uri="http://purl.org/dc/elements/1.1/"/>
    <ds:schemaRef ds:uri="10e93df4-fe55-4fd7-9247-e2c1ad11c0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1195</Words>
  <Application>Microsoft Office PowerPoint</Application>
  <PresentationFormat>Widescreen</PresentationFormat>
  <Paragraphs>407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Care Surgery: How Much Is Too Much?  Impact of Call on Burnout and Health </vt:lpstr>
      <vt:lpstr>Disclosures</vt:lpstr>
      <vt:lpstr>ACS Call</vt:lpstr>
      <vt:lpstr>EAST Survey</vt:lpstr>
      <vt:lpstr>AAST Survey-Work Hours</vt:lpstr>
      <vt:lpstr>Increasing Work Hours</vt:lpstr>
      <vt:lpstr>Sleep Deprivation</vt:lpstr>
      <vt:lpstr>Sleep Deprivation </vt:lpstr>
      <vt:lpstr>Sleep Deprivation</vt:lpstr>
      <vt:lpstr>Post-Post Call</vt:lpstr>
      <vt:lpstr>“Why We Sleep” Matthew Walker</vt:lpstr>
      <vt:lpstr>Shift Duration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 Boltz</dc:creator>
  <cp:lastModifiedBy>Christine Eme</cp:lastModifiedBy>
  <cp:revision>90</cp:revision>
  <cp:lastPrinted>2021-07-27T21:26:34Z</cp:lastPrinted>
  <dcterms:created xsi:type="dcterms:W3CDTF">2021-07-27T15:06:03Z</dcterms:created>
  <dcterms:modified xsi:type="dcterms:W3CDTF">2024-09-23T17:40:11Z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0x010100BCEFFE46FD69D34AB5E577B40F9C2461</vt:lpwstr>
  </property>
</Properties>
</file>