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1" r:id="rId3"/>
    <p:sldId id="272" r:id="rId4"/>
    <p:sldId id="268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16"/>
    <a:srgbClr val="FFF1C5"/>
    <a:srgbClr val="FFE38D"/>
    <a:srgbClr val="FFF1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9D9CF-D8EE-48A5-804C-7C9ACF9132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5587D4-5190-4B30-9784-AED37B1186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078B0-545F-45A6-8F18-314F466BE2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45717"/>
            <a:ext cx="2743200" cy="365125"/>
          </a:xfrm>
          <a:prstGeom prst="rect">
            <a:avLst/>
          </a:prstGeom>
        </p:spPr>
        <p:txBody>
          <a:bodyPr/>
          <a:lstStyle/>
          <a:p>
            <a:fld id="{A80D97BA-7C24-45A3-A86D-F1B4D36709B1}" type="datetimeFigureOut">
              <a:rPr lang="en-US" smtClean="0"/>
              <a:t>8/30/2023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1A72D7-8165-487F-BA8F-8C76A1C21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457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F2DAB-A978-4AB1-A7ED-84F86B6A6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45717"/>
            <a:ext cx="2743200" cy="365125"/>
          </a:xfrm>
          <a:prstGeom prst="rect">
            <a:avLst/>
          </a:prstGeom>
        </p:spPr>
        <p:txBody>
          <a:bodyPr/>
          <a:lstStyle/>
          <a:p>
            <a:fld id="{810F1E92-3120-4447-A2A0-645954FCA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15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E4D0A-37A6-45C0-A9A1-417C49ADE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26CB53-0BE1-4C21-90EA-0BAA71A0A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001CEB-DB4B-4862-B0E4-A876D422CC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45717"/>
            <a:ext cx="2743200" cy="365125"/>
          </a:xfrm>
          <a:prstGeom prst="rect">
            <a:avLst/>
          </a:prstGeom>
        </p:spPr>
        <p:txBody>
          <a:bodyPr/>
          <a:lstStyle/>
          <a:p>
            <a:fld id="{A80D97BA-7C24-45A3-A86D-F1B4D36709B1}" type="datetimeFigureOut">
              <a:rPr lang="en-US" smtClean="0"/>
              <a:t>8/30/2023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6FDDD-7BFF-4877-BB51-BAB9C31B1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457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657D11-DCC2-49E4-BEBB-E2C38F1C2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45717"/>
            <a:ext cx="2743200" cy="365125"/>
          </a:xfrm>
          <a:prstGeom prst="rect">
            <a:avLst/>
          </a:prstGeom>
        </p:spPr>
        <p:txBody>
          <a:bodyPr/>
          <a:lstStyle/>
          <a:p>
            <a:fld id="{810F1E92-3120-4447-A2A0-645954FCA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076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25D06-9A5C-4C3D-A599-159EF88D5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7625B-80B1-479F-96AC-FE4F036872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00947"/>
            <a:ext cx="5181600" cy="44555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7028DE-83E8-4646-83E2-9225C917A4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200947"/>
            <a:ext cx="5181600" cy="445557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7FB595-2EB4-4BCB-8D72-3B99FF6BC5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45717"/>
            <a:ext cx="2743200" cy="365125"/>
          </a:xfrm>
          <a:prstGeom prst="rect">
            <a:avLst/>
          </a:prstGeom>
        </p:spPr>
        <p:txBody>
          <a:bodyPr/>
          <a:lstStyle/>
          <a:p>
            <a:fld id="{A80D97BA-7C24-45A3-A86D-F1B4D36709B1}" type="datetimeFigureOut">
              <a:rPr lang="en-US" smtClean="0"/>
              <a:t>8/30/2023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B17B20-4D7A-4EE7-BBB2-0AF14E535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45717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7811FE-6EC9-4F86-9FD8-F176815FB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45717"/>
            <a:ext cx="2743200" cy="365125"/>
          </a:xfrm>
          <a:prstGeom prst="rect">
            <a:avLst/>
          </a:prstGeom>
        </p:spPr>
        <p:txBody>
          <a:bodyPr/>
          <a:lstStyle/>
          <a:p>
            <a:fld id="{810F1E92-3120-4447-A2A0-645954FCAD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182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15A69-FEC1-494E-A83C-89D979590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3397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DA387B-57AC-4E5A-A17D-06402719C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515"/>
            <a:ext cx="10515600" cy="9966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017CA3-5A11-403E-8B8C-590506F9D9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3530" y="1052818"/>
            <a:ext cx="11357343" cy="4752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AF3154-E4ED-4FC6-8306-4D3D7696F974}"/>
              </a:ext>
            </a:extLst>
          </p:cNvPr>
          <p:cNvSpPr/>
          <p:nvPr userDrawn="1"/>
        </p:nvSpPr>
        <p:spPr>
          <a:xfrm>
            <a:off x="1" y="1032192"/>
            <a:ext cx="12192000" cy="4772990"/>
          </a:xfrm>
          <a:prstGeom prst="rect">
            <a:avLst/>
          </a:prstGeom>
          <a:gradFill>
            <a:gsLst>
              <a:gs pos="61000">
                <a:srgbClr val="FFF1C5"/>
              </a:gs>
              <a:gs pos="0">
                <a:srgbClr val="FFF1C5"/>
              </a:gs>
              <a:gs pos="100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BF0551DE-BE93-4C61-9EA5-BD0F3DC1BDE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2035" y="5962504"/>
            <a:ext cx="2915814" cy="685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10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7" Type="http://schemas.openxmlformats.org/officeDocument/2006/relationships/image" Target="../media/image13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9AD5B-3D27-4A75-B889-42DDB3C856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 Abstract Submission Information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D7D309A-625E-448F-A2DE-9B1B39A2BD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7052053"/>
              </p:ext>
            </p:extLst>
          </p:nvPr>
        </p:nvGraphicFramePr>
        <p:xfrm>
          <a:off x="716471" y="1581912"/>
          <a:ext cx="11356976" cy="37124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94241">
                  <a:extLst>
                    <a:ext uri="{9D8B030D-6E8A-4147-A177-3AD203B41FA5}">
                      <a16:colId xmlns:a16="http://schemas.microsoft.com/office/drawing/2014/main" val="2268731817"/>
                    </a:ext>
                  </a:extLst>
                </a:gridCol>
                <a:gridCol w="8662735">
                  <a:extLst>
                    <a:ext uri="{9D8B030D-6E8A-4147-A177-3AD203B41FA5}">
                      <a16:colId xmlns:a16="http://schemas.microsoft.com/office/drawing/2014/main" val="606252949"/>
                    </a:ext>
                  </a:extLst>
                </a:gridCol>
              </a:tblGrid>
              <a:tr h="574173">
                <a:tc>
                  <a:txBody>
                    <a:bodyPr/>
                    <a:lstStyle/>
                    <a:p>
                      <a:r>
                        <a:rPr lang="en-US" dirty="0"/>
                        <a:t>Paper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8996103"/>
                  </a:ext>
                </a:extLst>
              </a:tr>
              <a:tr h="574173">
                <a:tc>
                  <a:txBody>
                    <a:bodyPr/>
                    <a:lstStyle/>
                    <a:p>
                      <a:r>
                        <a:rPr lang="en-US" dirty="0"/>
                        <a:t>Presenter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75476"/>
                  </a:ext>
                </a:extLst>
              </a:tr>
              <a:tr h="5741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Presenter Twitter Handle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@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7081821"/>
                  </a:ext>
                </a:extLst>
              </a:tr>
              <a:tr h="1415770">
                <a:tc>
                  <a:txBody>
                    <a:bodyPr/>
                    <a:lstStyle/>
                    <a:p>
                      <a:r>
                        <a:rPr lang="en-US" dirty="0"/>
                        <a:t>Additional Authors/Institutions to be tagged on the post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@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1353646"/>
                  </a:ext>
                </a:extLst>
              </a:tr>
              <a:tr h="574173">
                <a:tc>
                  <a:txBody>
                    <a:bodyPr/>
                    <a:lstStyle/>
                    <a:p>
                      <a:r>
                        <a:rPr lang="en-US" dirty="0"/>
                        <a:t>Title of Paper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463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398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2766AFF-2118-454D-B857-26E4E44DF394}"/>
              </a:ext>
            </a:extLst>
          </p:cNvPr>
          <p:cNvSpPr/>
          <p:nvPr/>
        </p:nvSpPr>
        <p:spPr>
          <a:xfrm>
            <a:off x="1" y="1042825"/>
            <a:ext cx="12192000" cy="4772990"/>
          </a:xfrm>
          <a:prstGeom prst="rect">
            <a:avLst/>
          </a:prstGeom>
          <a:gradFill>
            <a:gsLst>
              <a:gs pos="61000">
                <a:srgbClr val="FFF1C5"/>
              </a:gs>
              <a:gs pos="0">
                <a:srgbClr val="FFF1C5"/>
              </a:gs>
              <a:gs pos="100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phic 6" descr="Brain">
            <a:extLst>
              <a:ext uri="{FF2B5EF4-FFF2-40B4-BE49-F238E27FC236}">
                <a16:creationId xmlns:a16="http://schemas.microsoft.com/office/drawing/2014/main" id="{8431D364-E69F-4BC5-BFF5-138F269B93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12361" y="2621139"/>
            <a:ext cx="1459684" cy="161636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7E89F65-FFCF-45FF-94AD-0B5D8530EF76}"/>
              </a:ext>
            </a:extLst>
          </p:cNvPr>
          <p:cNvSpPr txBox="1"/>
          <p:nvPr/>
        </p:nvSpPr>
        <p:spPr>
          <a:xfrm>
            <a:off x="488012" y="1394174"/>
            <a:ext cx="3291840" cy="4114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Study Population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8A575E-46C5-4E9E-B10C-EB2848C0255D}"/>
              </a:ext>
            </a:extLst>
          </p:cNvPr>
          <p:cNvSpPr txBox="1"/>
          <p:nvPr/>
        </p:nvSpPr>
        <p:spPr>
          <a:xfrm>
            <a:off x="4450081" y="1393184"/>
            <a:ext cx="3291840" cy="40934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Results 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Data of outcome </a:t>
            </a:r>
          </a:p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 Value if Present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CEA18A3-7609-493C-B8F3-820F0BC24320}"/>
              </a:ext>
            </a:extLst>
          </p:cNvPr>
          <p:cNvSpPr txBox="1"/>
          <p:nvPr/>
        </p:nvSpPr>
        <p:spPr>
          <a:xfrm>
            <a:off x="8412149" y="1416536"/>
            <a:ext cx="3291840" cy="40934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Data of outcome </a:t>
            </a:r>
          </a:p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P Value if Present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95FDCE-16C7-4E35-A8B0-88981B7AD77D}"/>
              </a:ext>
            </a:extLst>
          </p:cNvPr>
          <p:cNvSpPr txBox="1"/>
          <p:nvPr/>
        </p:nvSpPr>
        <p:spPr>
          <a:xfrm>
            <a:off x="234151" y="5950577"/>
            <a:ext cx="3363986" cy="83099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Lead author et al.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EAST Annual Scientific Assembly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January 2024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11CE6B8-74B5-4346-975D-8FEE66B514E1}"/>
              </a:ext>
            </a:extLst>
          </p:cNvPr>
          <p:cNvSpPr txBox="1"/>
          <p:nvPr/>
        </p:nvSpPr>
        <p:spPr>
          <a:xfrm>
            <a:off x="821093" y="207374"/>
            <a:ext cx="10482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Title of Project</a:t>
            </a:r>
          </a:p>
        </p:txBody>
      </p:sp>
      <p:pic>
        <p:nvPicPr>
          <p:cNvPr id="24" name="Graphic 23" descr="IV">
            <a:extLst>
              <a:ext uri="{FF2B5EF4-FFF2-40B4-BE49-F238E27FC236}">
                <a16:creationId xmlns:a16="http://schemas.microsoft.com/office/drawing/2014/main" id="{F19B7868-F699-4708-B5BC-F8834FDD1B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32603" y="2567941"/>
            <a:ext cx="1526795" cy="1624670"/>
          </a:xfrm>
          <a:prstGeom prst="rect">
            <a:avLst/>
          </a:prstGeom>
        </p:spPr>
      </p:pic>
      <p:pic>
        <p:nvPicPr>
          <p:cNvPr id="26" name="Graphic 25" descr="Heartbeat">
            <a:extLst>
              <a:ext uri="{FF2B5EF4-FFF2-40B4-BE49-F238E27FC236}">
                <a16:creationId xmlns:a16="http://schemas.microsoft.com/office/drawing/2014/main" id="{52C00837-6813-4EB9-9DD9-AFB540DD3EF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560895" y="2566532"/>
            <a:ext cx="1127435" cy="162607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1EF059E-5EA8-4A11-8AB9-2CFEC43D44AB}"/>
              </a:ext>
            </a:extLst>
          </p:cNvPr>
          <p:cNvSpPr txBox="1"/>
          <p:nvPr/>
        </p:nvSpPr>
        <p:spPr>
          <a:xfrm>
            <a:off x="5198377" y="6131079"/>
            <a:ext cx="1661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@EAST_Trauma</a:t>
            </a:r>
          </a:p>
        </p:txBody>
      </p:sp>
    </p:spTree>
    <p:extLst>
      <p:ext uri="{BB962C8B-B14F-4D97-AF65-F5344CB8AC3E}">
        <p14:creationId xmlns:p14="http://schemas.microsoft.com/office/powerpoint/2010/main" val="3830162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D27DEC7C-6E22-477B-BE0F-2EE43110BA28}"/>
              </a:ext>
            </a:extLst>
          </p:cNvPr>
          <p:cNvSpPr/>
          <p:nvPr/>
        </p:nvSpPr>
        <p:spPr>
          <a:xfrm>
            <a:off x="1" y="1042825"/>
            <a:ext cx="12192000" cy="4772990"/>
          </a:xfrm>
          <a:prstGeom prst="rect">
            <a:avLst/>
          </a:prstGeom>
          <a:gradFill>
            <a:gsLst>
              <a:gs pos="61000">
                <a:srgbClr val="FFF1C5"/>
              </a:gs>
              <a:gs pos="0">
                <a:srgbClr val="FFF1C5"/>
              </a:gs>
              <a:gs pos="100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E89F65-FFCF-45FF-94AD-0B5D8530EF76}"/>
              </a:ext>
            </a:extLst>
          </p:cNvPr>
          <p:cNvSpPr txBox="1"/>
          <p:nvPr/>
        </p:nvSpPr>
        <p:spPr>
          <a:xfrm>
            <a:off x="488012" y="1394174"/>
            <a:ext cx="3291840" cy="4114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Study Population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8A575E-46C5-4E9E-B10C-EB2848C0255D}"/>
              </a:ext>
            </a:extLst>
          </p:cNvPr>
          <p:cNvSpPr txBox="1"/>
          <p:nvPr/>
        </p:nvSpPr>
        <p:spPr>
          <a:xfrm>
            <a:off x="4450081" y="1393184"/>
            <a:ext cx="3291840" cy="40934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Results 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CEA18A3-7609-493C-B8F3-820F0BC24320}"/>
              </a:ext>
            </a:extLst>
          </p:cNvPr>
          <p:cNvSpPr txBox="1"/>
          <p:nvPr/>
        </p:nvSpPr>
        <p:spPr>
          <a:xfrm>
            <a:off x="8412149" y="1416536"/>
            <a:ext cx="3291840" cy="40934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Conclusions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95FDCE-16C7-4E35-A8B0-88981B7AD77D}"/>
              </a:ext>
            </a:extLst>
          </p:cNvPr>
          <p:cNvSpPr txBox="1"/>
          <p:nvPr/>
        </p:nvSpPr>
        <p:spPr>
          <a:xfrm>
            <a:off x="234151" y="5950577"/>
            <a:ext cx="3363986" cy="83099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Lead author et al.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EAST Annual Scientific Assembly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January 2024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11CE6B8-74B5-4346-975D-8FEE66B514E1}"/>
              </a:ext>
            </a:extLst>
          </p:cNvPr>
          <p:cNvSpPr txBox="1"/>
          <p:nvPr/>
        </p:nvSpPr>
        <p:spPr>
          <a:xfrm>
            <a:off x="821093" y="207374"/>
            <a:ext cx="10482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Title of Project</a:t>
            </a:r>
          </a:p>
        </p:txBody>
      </p:sp>
      <p:pic>
        <p:nvPicPr>
          <p:cNvPr id="12" name="Graphic 11" descr="Group of people">
            <a:extLst>
              <a:ext uri="{FF2B5EF4-FFF2-40B4-BE49-F238E27FC236}">
                <a16:creationId xmlns:a16="http://schemas.microsoft.com/office/drawing/2014/main" id="{B450601E-A75D-4C80-A1D9-D2F52A3D39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5562" y="2524921"/>
            <a:ext cx="2226577" cy="2226577"/>
          </a:xfrm>
          <a:prstGeom prst="rect">
            <a:avLst/>
          </a:prstGeom>
        </p:spPr>
      </p:pic>
      <p:sp>
        <p:nvSpPr>
          <p:cNvPr id="13" name="Arrow: Right 12">
            <a:extLst>
              <a:ext uri="{FF2B5EF4-FFF2-40B4-BE49-F238E27FC236}">
                <a16:creationId xmlns:a16="http://schemas.microsoft.com/office/drawing/2014/main" id="{D552DDD4-82E4-4994-B8F4-3B86BE30E969}"/>
              </a:ext>
            </a:extLst>
          </p:cNvPr>
          <p:cNvSpPr/>
          <p:nvPr/>
        </p:nvSpPr>
        <p:spPr>
          <a:xfrm>
            <a:off x="3871830" y="3320590"/>
            <a:ext cx="502720" cy="58722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361A6021-227A-44CC-94D5-4F417C0DAA25}"/>
              </a:ext>
            </a:extLst>
          </p:cNvPr>
          <p:cNvSpPr/>
          <p:nvPr/>
        </p:nvSpPr>
        <p:spPr>
          <a:xfrm>
            <a:off x="7828201" y="3336275"/>
            <a:ext cx="502720" cy="58722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Graphic 14" descr="Classroom">
            <a:extLst>
              <a:ext uri="{FF2B5EF4-FFF2-40B4-BE49-F238E27FC236}">
                <a16:creationId xmlns:a16="http://schemas.microsoft.com/office/drawing/2014/main" id="{534DEAA0-9CEE-4B26-B447-4D72A27F25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76738" y="2496206"/>
            <a:ext cx="2038525" cy="2038525"/>
          </a:xfrm>
          <a:prstGeom prst="rect">
            <a:avLst/>
          </a:prstGeom>
        </p:spPr>
      </p:pic>
      <p:pic>
        <p:nvPicPr>
          <p:cNvPr id="17" name="Graphic 16" descr="Blackboard">
            <a:extLst>
              <a:ext uri="{FF2B5EF4-FFF2-40B4-BE49-F238E27FC236}">
                <a16:creationId xmlns:a16="http://schemas.microsoft.com/office/drawing/2014/main" id="{030756AC-E7F7-496A-81B0-4F7D354421B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127116" y="2662960"/>
            <a:ext cx="1861905" cy="1861905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BA733F98-9060-414A-8C8D-46561D66DD8E}"/>
              </a:ext>
            </a:extLst>
          </p:cNvPr>
          <p:cNvSpPr txBox="1"/>
          <p:nvPr/>
        </p:nvSpPr>
        <p:spPr>
          <a:xfrm>
            <a:off x="5198377" y="6131079"/>
            <a:ext cx="1661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@EAST_Trauma</a:t>
            </a:r>
          </a:p>
        </p:txBody>
      </p:sp>
    </p:spTree>
    <p:extLst>
      <p:ext uri="{BB962C8B-B14F-4D97-AF65-F5344CB8AC3E}">
        <p14:creationId xmlns:p14="http://schemas.microsoft.com/office/powerpoint/2010/main" val="822152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40FB7A8F-D9EF-43D5-B786-5411303B16A3}"/>
              </a:ext>
            </a:extLst>
          </p:cNvPr>
          <p:cNvSpPr/>
          <p:nvPr/>
        </p:nvSpPr>
        <p:spPr>
          <a:xfrm>
            <a:off x="1" y="1042825"/>
            <a:ext cx="12192000" cy="4772990"/>
          </a:xfrm>
          <a:prstGeom prst="rect">
            <a:avLst/>
          </a:prstGeom>
          <a:gradFill>
            <a:gsLst>
              <a:gs pos="61000">
                <a:srgbClr val="FFF1C5"/>
              </a:gs>
              <a:gs pos="0">
                <a:srgbClr val="FFF1C5"/>
              </a:gs>
              <a:gs pos="100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11CE6B8-74B5-4346-975D-8FEE66B514E1}"/>
              </a:ext>
            </a:extLst>
          </p:cNvPr>
          <p:cNvSpPr txBox="1"/>
          <p:nvPr/>
        </p:nvSpPr>
        <p:spPr>
          <a:xfrm>
            <a:off x="821093" y="207374"/>
            <a:ext cx="10482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Title of Project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7501D39-5AF6-4EC7-B72E-168457312E44}"/>
              </a:ext>
            </a:extLst>
          </p:cNvPr>
          <p:cNvSpPr txBox="1"/>
          <p:nvPr/>
        </p:nvSpPr>
        <p:spPr>
          <a:xfrm>
            <a:off x="396207" y="2852018"/>
            <a:ext cx="3291840" cy="26700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Intervention Group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1E2A803-715C-4694-8326-7647449EA2B8}"/>
              </a:ext>
            </a:extLst>
          </p:cNvPr>
          <p:cNvSpPr txBox="1"/>
          <p:nvPr/>
        </p:nvSpPr>
        <p:spPr>
          <a:xfrm>
            <a:off x="4450080" y="2810309"/>
            <a:ext cx="3291840" cy="26700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Outcomes 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5BC5252-3BF2-4D1E-819D-99234412DF21}"/>
              </a:ext>
            </a:extLst>
          </p:cNvPr>
          <p:cNvSpPr txBox="1"/>
          <p:nvPr/>
        </p:nvSpPr>
        <p:spPr>
          <a:xfrm>
            <a:off x="8503953" y="2810309"/>
            <a:ext cx="3291840" cy="26700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Control Group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73B43F4-9CF6-4565-B36A-2FD1B51C59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821"/>
          <a:stretch/>
        </p:blipFill>
        <p:spPr>
          <a:xfrm>
            <a:off x="1255402" y="3475214"/>
            <a:ext cx="1573450" cy="134023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98CFBDD8-8DE3-48FA-AFE6-C77254947B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821"/>
          <a:stretch/>
        </p:blipFill>
        <p:spPr>
          <a:xfrm>
            <a:off x="9363148" y="3341154"/>
            <a:ext cx="1573450" cy="1340238"/>
          </a:xfrm>
          <a:prstGeom prst="rect">
            <a:avLst/>
          </a:prstGeom>
        </p:spPr>
      </p:pic>
      <p:pic>
        <p:nvPicPr>
          <p:cNvPr id="19" name="Graphic 18" descr="Heart with pulse">
            <a:extLst>
              <a:ext uri="{FF2B5EF4-FFF2-40B4-BE49-F238E27FC236}">
                <a16:creationId xmlns:a16="http://schemas.microsoft.com/office/drawing/2014/main" id="{3BB339E8-DC80-4B46-AA19-4A80B4BD15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25295" y="3263900"/>
            <a:ext cx="1474298" cy="1474298"/>
          </a:xfrm>
          <a:prstGeom prst="rect">
            <a:avLst/>
          </a:prstGeom>
        </p:spPr>
      </p:pic>
      <p:pic>
        <p:nvPicPr>
          <p:cNvPr id="20" name="Graphic 19" descr="Children">
            <a:extLst>
              <a:ext uri="{FF2B5EF4-FFF2-40B4-BE49-F238E27FC236}">
                <a16:creationId xmlns:a16="http://schemas.microsoft.com/office/drawing/2014/main" id="{41BA7BBA-F9C1-4B8B-98EB-FC4F338B2E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286445" y="995759"/>
            <a:ext cx="1619109" cy="1619109"/>
          </a:xfrm>
          <a:prstGeom prst="rect">
            <a:avLst/>
          </a:prstGeom>
        </p:spPr>
      </p:pic>
      <p:sp>
        <p:nvSpPr>
          <p:cNvPr id="23" name="Arrow: Bent-Up 22">
            <a:extLst>
              <a:ext uri="{FF2B5EF4-FFF2-40B4-BE49-F238E27FC236}">
                <a16:creationId xmlns:a16="http://schemas.microsoft.com/office/drawing/2014/main" id="{722E6A7B-16D0-4EF8-860A-98E0A90A67B4}"/>
              </a:ext>
            </a:extLst>
          </p:cNvPr>
          <p:cNvSpPr/>
          <p:nvPr/>
        </p:nvSpPr>
        <p:spPr>
          <a:xfrm rot="10800000">
            <a:off x="1815199" y="1740119"/>
            <a:ext cx="3471243" cy="914400"/>
          </a:xfrm>
          <a:prstGeom prst="bentUpArrow">
            <a:avLst>
              <a:gd name="adj1" fmla="val 19444"/>
              <a:gd name="adj2" fmla="val 25000"/>
              <a:gd name="adj3" fmla="val 25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Arrow: Bent-Up 24">
            <a:extLst>
              <a:ext uri="{FF2B5EF4-FFF2-40B4-BE49-F238E27FC236}">
                <a16:creationId xmlns:a16="http://schemas.microsoft.com/office/drawing/2014/main" id="{294ED157-1F7E-4002-BF0B-B72510D5648A}"/>
              </a:ext>
            </a:extLst>
          </p:cNvPr>
          <p:cNvSpPr/>
          <p:nvPr/>
        </p:nvSpPr>
        <p:spPr>
          <a:xfrm flipV="1">
            <a:off x="6901483" y="1722141"/>
            <a:ext cx="3471242" cy="914400"/>
          </a:xfrm>
          <a:prstGeom prst="bentUpArrow">
            <a:avLst>
              <a:gd name="adj1" fmla="val 19444"/>
              <a:gd name="adj2" fmla="val 25000"/>
              <a:gd name="adj3" fmla="val 25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0F207CD-2FA4-48BD-9A21-7B0B2CC970D6}"/>
              </a:ext>
            </a:extLst>
          </p:cNvPr>
          <p:cNvSpPr txBox="1"/>
          <p:nvPr/>
        </p:nvSpPr>
        <p:spPr>
          <a:xfrm>
            <a:off x="5198377" y="6131079"/>
            <a:ext cx="16610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@EAST_Trauma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66A6CBB-413D-4D15-97C6-4B3363E19805}"/>
              </a:ext>
            </a:extLst>
          </p:cNvPr>
          <p:cNvSpPr txBox="1"/>
          <p:nvPr/>
        </p:nvSpPr>
        <p:spPr>
          <a:xfrm>
            <a:off x="186834" y="5900246"/>
            <a:ext cx="3363986" cy="83099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Lead author et al.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EAST Annual Scientific Assembly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2233338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CC96D-D173-44D5-8576-6E58D249D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Color Scheme for EAST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2024 Annual Scientific Assembly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31147E-CC53-4606-9EA0-95B6D50D9723}"/>
              </a:ext>
            </a:extLst>
          </p:cNvPr>
          <p:cNvSpPr/>
          <p:nvPr/>
        </p:nvSpPr>
        <p:spPr>
          <a:xfrm>
            <a:off x="8518554" y="1823482"/>
            <a:ext cx="2835246" cy="36703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Accent Color</a:t>
            </a:r>
          </a:p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RGB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Red: 255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Green: 192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Blue: 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A0E4C21-6F4B-4522-B006-F8D1277820C1}"/>
              </a:ext>
            </a:extLst>
          </p:cNvPr>
          <p:cNvSpPr/>
          <p:nvPr/>
        </p:nvSpPr>
        <p:spPr>
          <a:xfrm>
            <a:off x="838200" y="1823482"/>
            <a:ext cx="2835246" cy="3670300"/>
          </a:xfrm>
          <a:prstGeom prst="rect">
            <a:avLst/>
          </a:prstGeom>
          <a:solidFill>
            <a:srgbClr val="FFE38D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 Color</a:t>
            </a:r>
          </a:p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RGB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Red: 255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Green: 227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Blue: 141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BCD9433-5C34-4046-BDED-40B5E48141B8}"/>
              </a:ext>
            </a:extLst>
          </p:cNvPr>
          <p:cNvSpPr/>
          <p:nvPr/>
        </p:nvSpPr>
        <p:spPr>
          <a:xfrm>
            <a:off x="4678377" y="1823482"/>
            <a:ext cx="2835246" cy="3670300"/>
          </a:xfrm>
          <a:prstGeom prst="rect">
            <a:avLst/>
          </a:prstGeom>
          <a:gradFill>
            <a:gsLst>
              <a:gs pos="68000">
                <a:srgbClr val="FFF2C8"/>
              </a:gs>
              <a:gs pos="0">
                <a:schemeClr val="accent4">
                  <a:lumMod val="5000"/>
                  <a:lumOff val="95000"/>
                </a:schemeClr>
              </a:gs>
              <a:gs pos="100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path path="shape">
              <a:fillToRect l="50000" t="50000" r="50000" b="50000"/>
            </a:path>
          </a:gra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Gradient Box</a:t>
            </a:r>
          </a:p>
          <a:p>
            <a:pPr algn="ctr"/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 color as Background Color,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Gradient with White</a:t>
            </a:r>
          </a:p>
        </p:txBody>
      </p:sp>
    </p:spTree>
    <p:extLst>
      <p:ext uri="{BB962C8B-B14F-4D97-AF65-F5344CB8AC3E}">
        <p14:creationId xmlns:p14="http://schemas.microsoft.com/office/powerpoint/2010/main" val="111378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AST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FFF2CC"/>
      </a:accent2>
      <a:accent3>
        <a:srgbClr val="FEE599"/>
      </a:accent3>
      <a:accent4>
        <a:srgbClr val="FFC000"/>
      </a:accent4>
      <a:accent5>
        <a:srgbClr val="FFC000"/>
      </a:accent5>
      <a:accent6>
        <a:srgbClr val="FFC000"/>
      </a:accent6>
      <a:hlink>
        <a:srgbClr val="0563C1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154</Words>
  <Application>Microsoft Office PowerPoint</Application>
  <PresentationFormat>Widescreen</PresentationFormat>
  <Paragraphs>96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Visual Abstract Submission Information</vt:lpstr>
      <vt:lpstr>PowerPoint Presentation</vt:lpstr>
      <vt:lpstr>PowerPoint Presentation</vt:lpstr>
      <vt:lpstr>PowerPoint Presentation</vt:lpstr>
      <vt:lpstr>Color Scheme for EAST  2024 Annual Scientific Assembly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Eme</dc:creator>
  <cp:lastModifiedBy>Christine Eme</cp:lastModifiedBy>
  <cp:revision>36</cp:revision>
  <dcterms:created xsi:type="dcterms:W3CDTF">2019-07-15T19:57:28Z</dcterms:created>
  <dcterms:modified xsi:type="dcterms:W3CDTF">2023-08-30T13:07:25Z</dcterms:modified>
</cp:coreProperties>
</file>