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100"/>
    <a:srgbClr val="FBE28D"/>
    <a:srgbClr val="FEF2C5"/>
    <a:srgbClr val="FCE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5752"/>
  </p:normalViewPr>
  <p:slideViewPr>
    <p:cSldViewPr snapToGrid="0">
      <p:cViewPr varScale="1">
        <p:scale>
          <a:sx n="107" d="100"/>
          <a:sy n="107" d="100"/>
        </p:scale>
        <p:origin x="11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D66C0-CB77-FF41-AE3B-26AA09BC2EEF}" type="datetimeFigureOut">
              <a:rPr lang="en-US" smtClean="0"/>
              <a:t>8/10/22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D222B-14A3-1F4B-869E-332E5BFE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6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QR code to the journal article. Can be generated for free at https://</a:t>
            </a:r>
            <a:r>
              <a:rPr lang="en-US" dirty="0" err="1"/>
              <a:t>www.qr</a:t>
            </a:r>
            <a:r>
              <a:rPr lang="en-US" dirty="0"/>
              <a:t>-code-</a:t>
            </a:r>
            <a:r>
              <a:rPr lang="en-US" dirty="0" err="1"/>
              <a:t>generator.com</a:t>
            </a:r>
            <a:endParaRPr lang="en-US" dirty="0"/>
          </a:p>
          <a:p>
            <a:r>
              <a:rPr lang="en-US" dirty="0"/>
              <a:t>Icons from </a:t>
            </a:r>
            <a:r>
              <a:rPr lang="en-US" dirty="0" err="1"/>
              <a:t>NounProject.com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D222B-14A3-1F4B-869E-332E5BFE1B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QR code to the journal article. Can be generated for free at https://</a:t>
            </a:r>
            <a:r>
              <a:rPr lang="en-US" dirty="0" err="1"/>
              <a:t>www.qr</a:t>
            </a:r>
            <a:r>
              <a:rPr lang="en-US" dirty="0"/>
              <a:t>-code-</a:t>
            </a:r>
            <a:r>
              <a:rPr lang="en-US" dirty="0" err="1"/>
              <a:t>generator.com</a:t>
            </a:r>
            <a:endParaRPr lang="en-US" dirty="0"/>
          </a:p>
          <a:p>
            <a:r>
              <a:rPr lang="en-US" dirty="0"/>
              <a:t>Icons from </a:t>
            </a:r>
            <a:r>
              <a:rPr lang="en-US" dirty="0" err="1"/>
              <a:t>NounProject.com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D222B-14A3-1F4B-869E-332E5BFE1B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92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QR code to the journal article. Can be generated for free at https://</a:t>
            </a:r>
            <a:r>
              <a:rPr lang="en-US" dirty="0" err="1"/>
              <a:t>www.qr</a:t>
            </a:r>
            <a:r>
              <a:rPr lang="en-US" dirty="0"/>
              <a:t>-code-</a:t>
            </a:r>
            <a:r>
              <a:rPr lang="en-US" dirty="0" err="1"/>
              <a:t>generator.com</a:t>
            </a:r>
            <a:endParaRPr lang="en-US" dirty="0"/>
          </a:p>
          <a:p>
            <a:r>
              <a:rPr lang="en-US" dirty="0"/>
              <a:t>Icons from </a:t>
            </a:r>
            <a:r>
              <a:rPr lang="en-US" dirty="0" err="1"/>
              <a:t>NounProject.com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D222B-14A3-1F4B-869E-332E5BFE1B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4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0171-D69F-F9BB-BF47-F5C9BAA53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15C5D-17BA-116A-54FF-87CE93403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082A4-1F41-4710-D32C-97190566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16089-8FD9-E57A-0A6B-B6C6DDC90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BAB20-952E-56AF-0626-E51E27AAE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5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34E11-6B5B-A4E6-32A1-C30C4B60E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DBE57-894C-1678-7449-FD26689A5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49431-BF79-8E13-7203-FFCE75B9E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54D53-AF4F-F14C-05FD-72973BBD7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DE332-DB35-D06B-4832-E53BBA27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8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5809C6-03B1-DDC2-1B62-6A54AE0D1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80E967-2E5A-6A0E-B726-F0130E75A6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572CE-904E-B186-6A52-9B113FA80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531C1-3D52-7DF9-F0F6-0C4B746A9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1CF30-EFD1-C60A-6624-99A166877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7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CAADE-0A66-5B55-DE97-D7726FA5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A7FF6-383C-FC39-F555-044349529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F3090-0448-B0A1-2085-42D1B52E5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98A85-2822-05DF-0266-01764697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4DB8D-0FAD-9ECB-49B1-EB3F6BDF1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7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AE459-E041-657F-53D0-D6443459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B77F1-5272-4385-07D3-0A6610F14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A8CDB-48EC-6842-A923-7323F6359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A8232-3848-7618-941C-D40B6942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EA364-A39A-DFFC-DE2C-ED9391023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0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B145E-9818-9DC5-598C-D281EF262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6E105-7E11-5462-5D7D-FD68F8C02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5D3EA-35AE-1563-1BA7-6E8384229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A4212-3A5B-D8D2-DDC7-BD9258941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01A68-EB10-2921-E2A1-20A39D337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5D50D-7509-2F73-6931-D6FAB26A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7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DC5E-A59D-AD21-11BB-02B6EEB62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017E3-47BF-F89E-7E9B-8CB9CAE66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EE241-D8B1-7553-5418-A7544DF58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24E4F4-AEB0-70E1-3B66-C75FDF1B1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3DFF79-3F42-BB45-E7E5-9C0EA7276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85BBE7-5957-D4EE-35E9-736204671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15501E-CB51-4A16-F094-009A8ED2B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5362EF-5C71-109E-246F-4BB1D7EE1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0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7EDF5-3562-A106-3D4E-714F6D999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BA72A-4AED-C5F8-B741-FA3950D45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6B84AA-9EF4-BD7B-935E-7FB9C4FD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4C1EE-7A09-AF53-BF16-548EB63F6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B9CF3E-E311-BD34-D3BD-EC07B3B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797142-9B29-7AD5-DB62-50266E7B1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BEC8D-6030-D14A-6784-FD49979D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8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4526-BD8C-6ADE-B8E7-D01ACB620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0E022-3A84-EE70-5622-3DDF17628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86725-C8CB-D821-B1BC-E5C5E7176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6575A-263B-A7B7-B7E8-B51B8A1DE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C4AC9-67D3-D94D-B875-1E13AE7A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11950-1334-059E-D799-7CB69CF1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1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19280-6412-9007-E775-1A4AF991C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E5FAA5-6838-09D8-BA9A-CA3571AD3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242B1-09F4-4D3C-2B70-63D42263D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5785E-5BBF-0E8B-83A1-426A40C98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D6B7D-26B4-989A-24CE-FC04A4810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3BDB6-9EAF-0E87-3A1A-832957D0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9D6A2E-FCD7-84E5-15D7-621EE5C97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1213B-9B8C-E483-8526-38A3B8AC5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61912-D253-B6A5-5974-8F4C220551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59772-6B27-394F-A62A-5402AED15973}" type="datetimeFigureOut">
              <a:rPr lang="en-US" smtClean="0"/>
              <a:t>8/10/22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57652-D887-B39D-4815-D099B40AE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A2CA3-EB35-08C0-5664-90C312094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995CB-44D7-CC4A-9F16-6D513CE50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auma Practice Management Guidelines">
            <a:extLst>
              <a:ext uri="{FF2B5EF4-FFF2-40B4-BE49-F238E27FC236}">
                <a16:creationId xmlns:a16="http://schemas.microsoft.com/office/drawing/2014/main" id="{EB7AC449-FA5A-E42E-78B4-DDBBCD7F0A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429"/>
          <a:stretch/>
        </p:blipFill>
        <p:spPr bwMode="auto">
          <a:xfrm>
            <a:off x="8294636" y="6179388"/>
            <a:ext cx="382342" cy="54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1DB1E0-3E3C-2E32-3978-5E6EF0EC9608}"/>
              </a:ext>
            </a:extLst>
          </p:cNvPr>
          <p:cNvSpPr txBox="1"/>
          <p:nvPr/>
        </p:nvSpPr>
        <p:spPr>
          <a:xfrm>
            <a:off x="8680829" y="6211450"/>
            <a:ext cx="351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Eastern Association for the Surgery of Trauma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Committee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68072-3799-444C-4C91-9B2B66718EF3}"/>
              </a:ext>
            </a:extLst>
          </p:cNvPr>
          <p:cNvSpPr/>
          <p:nvPr/>
        </p:nvSpPr>
        <p:spPr>
          <a:xfrm>
            <a:off x="0" y="997527"/>
            <a:ext cx="12192000" cy="5040018"/>
          </a:xfrm>
          <a:prstGeom prst="rect">
            <a:avLst/>
          </a:prstGeom>
          <a:gradFill flip="none" rotWithShape="1">
            <a:gsLst>
              <a:gs pos="100000">
                <a:srgbClr val="FCE591"/>
              </a:gs>
              <a:gs pos="0">
                <a:srgbClr val="FEF2C5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91AB0C-BE3F-2047-C9A2-C0F727D11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070948"/>
            <a:ext cx="787052" cy="7870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2F1CE04-F838-4674-02F7-46F117740DD9}"/>
              </a:ext>
            </a:extLst>
          </p:cNvPr>
          <p:cNvSpPr txBox="1"/>
          <p:nvPr/>
        </p:nvSpPr>
        <p:spPr>
          <a:xfrm>
            <a:off x="5226739" y="6183640"/>
            <a:ext cx="1928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Twitter handles of authors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837B57-49BB-EDD7-E9EA-4C7A5391A2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641" y="6147104"/>
            <a:ext cx="568306" cy="56830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92D1F1C-8C60-37C9-101F-2DC971A695ED}"/>
              </a:ext>
            </a:extLst>
          </p:cNvPr>
          <p:cNvSpPr txBox="1"/>
          <p:nvPr/>
        </p:nvSpPr>
        <p:spPr>
          <a:xfrm>
            <a:off x="0" y="36642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2B4E67-F7C1-98EC-196D-1437FBC50277}"/>
              </a:ext>
            </a:extLst>
          </p:cNvPr>
          <p:cNvSpPr txBox="1"/>
          <p:nvPr/>
        </p:nvSpPr>
        <p:spPr>
          <a:xfrm>
            <a:off x="736948" y="6192190"/>
            <a:ext cx="1928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First author et al.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Journal reference.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5D71E7-06A1-67B0-6DB2-4CFFF9624D3D}"/>
              </a:ext>
            </a:extLst>
          </p:cNvPr>
          <p:cNvSpPr/>
          <p:nvPr/>
        </p:nvSpPr>
        <p:spPr>
          <a:xfrm>
            <a:off x="0" y="1009582"/>
            <a:ext cx="4025735" cy="5027963"/>
          </a:xfrm>
          <a:prstGeom prst="rect">
            <a:avLst/>
          </a:prstGeom>
          <a:solidFill>
            <a:srgbClr val="FBE28D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29531E-06CA-54BC-E929-C231D343963A}"/>
              </a:ext>
            </a:extLst>
          </p:cNvPr>
          <p:cNvSpPr/>
          <p:nvPr/>
        </p:nvSpPr>
        <p:spPr>
          <a:xfrm>
            <a:off x="8190123" y="997527"/>
            <a:ext cx="3998173" cy="5040018"/>
          </a:xfrm>
          <a:prstGeom prst="rect">
            <a:avLst/>
          </a:prstGeom>
          <a:solidFill>
            <a:srgbClr val="FBE28D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6ADC5A-9959-DAB0-1FFD-6EC9A845E263}"/>
              </a:ext>
            </a:extLst>
          </p:cNvPr>
          <p:cNvSpPr txBox="1"/>
          <p:nvPr/>
        </p:nvSpPr>
        <p:spPr>
          <a:xfrm>
            <a:off x="1232322" y="1171432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PICO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3CB043-D55B-6EA7-5408-221E9BAAD51B}"/>
              </a:ext>
            </a:extLst>
          </p:cNvPr>
          <p:cNvSpPr txBox="1"/>
          <p:nvPr/>
        </p:nvSpPr>
        <p:spPr>
          <a:xfrm>
            <a:off x="5497670" y="1177447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PICO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7F0EC7-6576-8F5F-9707-628E0AC550C0}"/>
              </a:ext>
            </a:extLst>
          </p:cNvPr>
          <p:cNvSpPr txBox="1"/>
          <p:nvPr/>
        </p:nvSpPr>
        <p:spPr>
          <a:xfrm>
            <a:off x="9681599" y="1171432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PICO 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9E3413-CAB8-24B6-38EC-DB6CFA941507}"/>
              </a:ext>
            </a:extLst>
          </p:cNvPr>
          <p:cNvSpPr/>
          <p:nvPr/>
        </p:nvSpPr>
        <p:spPr>
          <a:xfrm>
            <a:off x="501041" y="2254685"/>
            <a:ext cx="2655518" cy="25427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5407B4-C333-9B97-6EED-62C727B0F90B}"/>
              </a:ext>
            </a:extLst>
          </p:cNvPr>
          <p:cNvSpPr/>
          <p:nvPr/>
        </p:nvSpPr>
        <p:spPr>
          <a:xfrm>
            <a:off x="4766389" y="2246144"/>
            <a:ext cx="2655518" cy="25427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093431-C8B1-5226-2E6D-4A9A46F62D4C}"/>
              </a:ext>
            </a:extLst>
          </p:cNvPr>
          <p:cNvSpPr/>
          <p:nvPr/>
        </p:nvSpPr>
        <p:spPr>
          <a:xfrm>
            <a:off x="8950317" y="2240072"/>
            <a:ext cx="2655518" cy="25427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AD1FD7-C4D0-EDA6-4782-660672E9FB15}"/>
              </a:ext>
            </a:extLst>
          </p:cNvPr>
          <p:cNvSpPr txBox="1"/>
          <p:nvPr/>
        </p:nvSpPr>
        <p:spPr>
          <a:xfrm>
            <a:off x="610023" y="5186674"/>
            <a:ext cx="2600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E0A227-E46B-580C-6DBC-F72DACE20431}"/>
              </a:ext>
            </a:extLst>
          </p:cNvPr>
          <p:cNvSpPr txBox="1"/>
          <p:nvPr/>
        </p:nvSpPr>
        <p:spPr>
          <a:xfrm>
            <a:off x="4793951" y="5190107"/>
            <a:ext cx="2600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30D454-96FE-886E-CA21-E6C0B5A18467}"/>
              </a:ext>
            </a:extLst>
          </p:cNvPr>
          <p:cNvSpPr txBox="1"/>
          <p:nvPr/>
        </p:nvSpPr>
        <p:spPr>
          <a:xfrm>
            <a:off x="8977880" y="5190209"/>
            <a:ext cx="2600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5013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9068072-3799-444C-4C91-9B2B66718EF3}"/>
              </a:ext>
            </a:extLst>
          </p:cNvPr>
          <p:cNvSpPr/>
          <p:nvPr/>
        </p:nvSpPr>
        <p:spPr>
          <a:xfrm>
            <a:off x="0" y="997527"/>
            <a:ext cx="12192000" cy="5040018"/>
          </a:xfrm>
          <a:prstGeom prst="rect">
            <a:avLst/>
          </a:prstGeom>
          <a:gradFill flip="none" rotWithShape="1">
            <a:gsLst>
              <a:gs pos="100000">
                <a:srgbClr val="FCE591"/>
              </a:gs>
              <a:gs pos="0">
                <a:srgbClr val="FEF2C5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91AB0C-BE3F-2047-C9A2-C0F727D11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0948"/>
            <a:ext cx="787052" cy="7870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2F1CE04-F838-4674-02F7-46F117740DD9}"/>
              </a:ext>
            </a:extLst>
          </p:cNvPr>
          <p:cNvSpPr txBox="1"/>
          <p:nvPr/>
        </p:nvSpPr>
        <p:spPr>
          <a:xfrm>
            <a:off x="5226739" y="6183640"/>
            <a:ext cx="1928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Twitter handles of authors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837B57-49BB-EDD7-E9EA-4C7A5391A2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641" y="6147104"/>
            <a:ext cx="568306" cy="56830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92D1F1C-8C60-37C9-101F-2DC971A695ED}"/>
              </a:ext>
            </a:extLst>
          </p:cNvPr>
          <p:cNvSpPr txBox="1"/>
          <p:nvPr/>
        </p:nvSpPr>
        <p:spPr>
          <a:xfrm>
            <a:off x="0" y="36642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2B4E67-F7C1-98EC-196D-1437FBC50277}"/>
              </a:ext>
            </a:extLst>
          </p:cNvPr>
          <p:cNvSpPr txBox="1"/>
          <p:nvPr/>
        </p:nvSpPr>
        <p:spPr>
          <a:xfrm>
            <a:off x="736948" y="6192190"/>
            <a:ext cx="1928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First author et al.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Journal reference.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5D71E7-06A1-67B0-6DB2-4CFFF9624D3D}"/>
              </a:ext>
            </a:extLst>
          </p:cNvPr>
          <p:cNvSpPr/>
          <p:nvPr/>
        </p:nvSpPr>
        <p:spPr>
          <a:xfrm>
            <a:off x="-1" y="3516839"/>
            <a:ext cx="6092295" cy="2520706"/>
          </a:xfrm>
          <a:prstGeom prst="rect">
            <a:avLst/>
          </a:prstGeom>
          <a:solidFill>
            <a:srgbClr val="FBE28D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29531E-06CA-54BC-E929-C231D343963A}"/>
              </a:ext>
            </a:extLst>
          </p:cNvPr>
          <p:cNvSpPr/>
          <p:nvPr/>
        </p:nvSpPr>
        <p:spPr>
          <a:xfrm>
            <a:off x="6096000" y="997527"/>
            <a:ext cx="6092296" cy="2519312"/>
          </a:xfrm>
          <a:prstGeom prst="rect">
            <a:avLst/>
          </a:prstGeom>
          <a:solidFill>
            <a:srgbClr val="FBE28D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288773-16F1-FF14-9684-6C4174F51881}"/>
              </a:ext>
            </a:extLst>
          </p:cNvPr>
          <p:cNvSpPr txBox="1"/>
          <p:nvPr/>
        </p:nvSpPr>
        <p:spPr>
          <a:xfrm>
            <a:off x="2069403" y="1042267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PICO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E2DA99-9539-552A-18A4-0AD449990F04}"/>
              </a:ext>
            </a:extLst>
          </p:cNvPr>
          <p:cNvSpPr txBox="1"/>
          <p:nvPr/>
        </p:nvSpPr>
        <p:spPr>
          <a:xfrm>
            <a:off x="1365684" y="2967335"/>
            <a:ext cx="2600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DE7232-362F-3F34-C9BE-577A9E9AC1D5}"/>
              </a:ext>
            </a:extLst>
          </p:cNvPr>
          <p:cNvSpPr txBox="1"/>
          <p:nvPr/>
        </p:nvSpPr>
        <p:spPr>
          <a:xfrm>
            <a:off x="8761881" y="1010762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PICO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1A9AE8-1F17-FA38-8002-5ED4D89F0305}"/>
              </a:ext>
            </a:extLst>
          </p:cNvPr>
          <p:cNvSpPr txBox="1"/>
          <p:nvPr/>
        </p:nvSpPr>
        <p:spPr>
          <a:xfrm>
            <a:off x="8058162" y="2935830"/>
            <a:ext cx="2600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4A325E-B705-F044-F1F7-579B3DE034F6}"/>
              </a:ext>
            </a:extLst>
          </p:cNvPr>
          <p:cNvSpPr txBox="1"/>
          <p:nvPr/>
        </p:nvSpPr>
        <p:spPr>
          <a:xfrm>
            <a:off x="2069403" y="3550242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PICO 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30FDA8-1C91-D6E8-204A-D9D614EAACC0}"/>
              </a:ext>
            </a:extLst>
          </p:cNvPr>
          <p:cNvSpPr txBox="1"/>
          <p:nvPr/>
        </p:nvSpPr>
        <p:spPr>
          <a:xfrm>
            <a:off x="1365684" y="5475310"/>
            <a:ext cx="2600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CFE171D-C7C2-56FD-E82D-2D21599C3F66}"/>
              </a:ext>
            </a:extLst>
          </p:cNvPr>
          <p:cNvSpPr txBox="1"/>
          <p:nvPr/>
        </p:nvSpPr>
        <p:spPr>
          <a:xfrm>
            <a:off x="8761881" y="3550242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PICO 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A817DCE-021C-D6F2-5A43-6A6B452BAB32}"/>
              </a:ext>
            </a:extLst>
          </p:cNvPr>
          <p:cNvSpPr txBox="1"/>
          <p:nvPr/>
        </p:nvSpPr>
        <p:spPr>
          <a:xfrm>
            <a:off x="8058162" y="5475310"/>
            <a:ext cx="2600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79739C-E8D1-FBFE-0844-F018F8E80D99}"/>
              </a:ext>
            </a:extLst>
          </p:cNvPr>
          <p:cNvSpPr/>
          <p:nvPr/>
        </p:nvSpPr>
        <p:spPr>
          <a:xfrm>
            <a:off x="1710888" y="1643944"/>
            <a:ext cx="1909984" cy="1213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22B709F-354A-518F-B315-8E3268DF20FA}"/>
              </a:ext>
            </a:extLst>
          </p:cNvPr>
          <p:cNvSpPr/>
          <p:nvPr/>
        </p:nvSpPr>
        <p:spPr>
          <a:xfrm>
            <a:off x="8403366" y="1605878"/>
            <a:ext cx="1909984" cy="1213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D1E702-6F8B-C0C9-362D-8C48F04FBD4E}"/>
              </a:ext>
            </a:extLst>
          </p:cNvPr>
          <p:cNvSpPr/>
          <p:nvPr/>
        </p:nvSpPr>
        <p:spPr>
          <a:xfrm>
            <a:off x="8364154" y="4162398"/>
            <a:ext cx="1909984" cy="1213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3ABFD82-C880-262E-8A9A-2EF140432A46}"/>
              </a:ext>
            </a:extLst>
          </p:cNvPr>
          <p:cNvSpPr/>
          <p:nvPr/>
        </p:nvSpPr>
        <p:spPr>
          <a:xfrm>
            <a:off x="1701414" y="4143058"/>
            <a:ext cx="1909984" cy="1213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</a:p>
        </p:txBody>
      </p:sp>
      <p:pic>
        <p:nvPicPr>
          <p:cNvPr id="17" name="Picture 2" descr="Trauma Practice Management Guidelines">
            <a:extLst>
              <a:ext uri="{FF2B5EF4-FFF2-40B4-BE49-F238E27FC236}">
                <a16:creationId xmlns:a16="http://schemas.microsoft.com/office/drawing/2014/main" id="{AEA4EAEC-44F1-34B0-1AA5-69CCF36175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429"/>
          <a:stretch/>
        </p:blipFill>
        <p:spPr bwMode="auto">
          <a:xfrm>
            <a:off x="8294636" y="6179388"/>
            <a:ext cx="382342" cy="54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1E96C1-7A66-6317-73DD-FF9018FBD8E2}"/>
              </a:ext>
            </a:extLst>
          </p:cNvPr>
          <p:cNvSpPr txBox="1"/>
          <p:nvPr/>
        </p:nvSpPr>
        <p:spPr>
          <a:xfrm>
            <a:off x="8680829" y="6211450"/>
            <a:ext cx="351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Eastern Association for the Surgery of Trauma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Committee</a:t>
            </a:r>
          </a:p>
        </p:txBody>
      </p:sp>
    </p:spTree>
    <p:extLst>
      <p:ext uri="{BB962C8B-B14F-4D97-AF65-F5344CB8AC3E}">
        <p14:creationId xmlns:p14="http://schemas.microsoft.com/office/powerpoint/2010/main" val="347523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9068072-3799-444C-4C91-9B2B66718EF3}"/>
              </a:ext>
            </a:extLst>
          </p:cNvPr>
          <p:cNvSpPr/>
          <p:nvPr/>
        </p:nvSpPr>
        <p:spPr>
          <a:xfrm>
            <a:off x="0" y="997527"/>
            <a:ext cx="12192000" cy="5040018"/>
          </a:xfrm>
          <a:prstGeom prst="rect">
            <a:avLst/>
          </a:prstGeom>
          <a:gradFill flip="none" rotWithShape="1">
            <a:gsLst>
              <a:gs pos="100000">
                <a:srgbClr val="FCE591"/>
              </a:gs>
              <a:gs pos="0">
                <a:srgbClr val="FEF2C5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91AB0C-BE3F-2047-C9A2-C0F727D11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0948"/>
            <a:ext cx="787052" cy="7870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2F1CE04-F838-4674-02F7-46F117740DD9}"/>
              </a:ext>
            </a:extLst>
          </p:cNvPr>
          <p:cNvSpPr txBox="1"/>
          <p:nvPr/>
        </p:nvSpPr>
        <p:spPr>
          <a:xfrm>
            <a:off x="5226739" y="6183640"/>
            <a:ext cx="1928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Twitter handles of authors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837B57-49BB-EDD7-E9EA-4C7A5391A2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641" y="6147104"/>
            <a:ext cx="568306" cy="56830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92D1F1C-8C60-37C9-101F-2DC971A695ED}"/>
              </a:ext>
            </a:extLst>
          </p:cNvPr>
          <p:cNvSpPr txBox="1"/>
          <p:nvPr/>
        </p:nvSpPr>
        <p:spPr>
          <a:xfrm>
            <a:off x="0" y="36642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2B4E67-F7C1-98EC-196D-1437FBC50277}"/>
              </a:ext>
            </a:extLst>
          </p:cNvPr>
          <p:cNvSpPr txBox="1"/>
          <p:nvPr/>
        </p:nvSpPr>
        <p:spPr>
          <a:xfrm>
            <a:off x="736948" y="6192190"/>
            <a:ext cx="1928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First author et al.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Journal reference.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5D71E7-06A1-67B0-6DB2-4CFFF9624D3D}"/>
              </a:ext>
            </a:extLst>
          </p:cNvPr>
          <p:cNvSpPr/>
          <p:nvPr/>
        </p:nvSpPr>
        <p:spPr>
          <a:xfrm>
            <a:off x="0" y="997527"/>
            <a:ext cx="3820438" cy="5040018"/>
          </a:xfrm>
          <a:prstGeom prst="rect">
            <a:avLst/>
          </a:prstGeom>
          <a:solidFill>
            <a:srgbClr val="FBE28D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29531E-06CA-54BC-E929-C231D343963A}"/>
              </a:ext>
            </a:extLst>
          </p:cNvPr>
          <p:cNvSpPr/>
          <p:nvPr/>
        </p:nvSpPr>
        <p:spPr>
          <a:xfrm>
            <a:off x="8367858" y="997527"/>
            <a:ext cx="3820438" cy="5040018"/>
          </a:xfrm>
          <a:prstGeom prst="rect">
            <a:avLst/>
          </a:prstGeom>
          <a:solidFill>
            <a:srgbClr val="FBE28D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6ADC5A-9959-DAB0-1FFD-6EC9A845E263}"/>
              </a:ext>
            </a:extLst>
          </p:cNvPr>
          <p:cNvSpPr txBox="1"/>
          <p:nvPr/>
        </p:nvSpPr>
        <p:spPr>
          <a:xfrm>
            <a:off x="366366" y="1171432"/>
            <a:ext cx="308770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Management options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0FDE61-E044-E262-7DFE-E79AB0048A77}"/>
              </a:ext>
            </a:extLst>
          </p:cNvPr>
          <p:cNvSpPr txBox="1"/>
          <p:nvPr/>
        </p:nvSpPr>
        <p:spPr>
          <a:xfrm>
            <a:off x="4545488" y="1171432"/>
            <a:ext cx="309732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Meta-Analysis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Number of studies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Summary of results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Quality of evidence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A55099-491E-3C87-9F24-F542BC03760F}"/>
              </a:ext>
            </a:extLst>
          </p:cNvPr>
          <p:cNvSpPr txBox="1"/>
          <p:nvPr/>
        </p:nvSpPr>
        <p:spPr>
          <a:xfrm>
            <a:off x="8344220" y="1171432"/>
            <a:ext cx="38204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Recommend: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Conditionally Recommend: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Recommend Against: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 Recommendation: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Trauma Practice Management Guidelines">
            <a:extLst>
              <a:ext uri="{FF2B5EF4-FFF2-40B4-BE49-F238E27FC236}">
                <a16:creationId xmlns:a16="http://schemas.microsoft.com/office/drawing/2014/main" id="{8A269062-750F-6A1C-094A-BA63EBC111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429"/>
          <a:stretch/>
        </p:blipFill>
        <p:spPr bwMode="auto">
          <a:xfrm>
            <a:off x="8294636" y="6179388"/>
            <a:ext cx="382342" cy="54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4C01133-6CC0-D761-D2E2-C3D3798F97B8}"/>
              </a:ext>
            </a:extLst>
          </p:cNvPr>
          <p:cNvSpPr txBox="1"/>
          <p:nvPr/>
        </p:nvSpPr>
        <p:spPr>
          <a:xfrm>
            <a:off x="8680829" y="6211450"/>
            <a:ext cx="351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Eastern Association for the Surgery of Trauma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Committee</a:t>
            </a:r>
          </a:p>
        </p:txBody>
      </p:sp>
    </p:spTree>
    <p:extLst>
      <p:ext uri="{BB962C8B-B14F-4D97-AF65-F5344CB8AC3E}">
        <p14:creationId xmlns:p14="http://schemas.microsoft.com/office/powerpoint/2010/main" val="1787308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201</Words>
  <Application>Microsoft Macintosh PowerPoint</Application>
  <PresentationFormat>Widescreen</PresentationFormat>
  <Paragraphs>78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Husayn Ladhani</dc:creator>
  <cp:lastModifiedBy>Husayn Ladhani</cp:lastModifiedBy>
  <cp:revision>30</cp:revision>
  <dcterms:created xsi:type="dcterms:W3CDTF">2022-08-09T15:42:23Z</dcterms:created>
  <dcterms:modified xsi:type="dcterms:W3CDTF">2022-08-10T16:03:37Z</dcterms:modified>
</cp:coreProperties>
</file>