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753" r:id="rId2"/>
    <p:sldId id="796" r:id="rId3"/>
    <p:sldId id="801" r:id="rId4"/>
    <p:sldId id="900" r:id="rId5"/>
    <p:sldId id="902" r:id="rId6"/>
    <p:sldId id="903" r:id="rId7"/>
    <p:sldId id="904" r:id="rId8"/>
    <p:sldId id="905" r:id="rId9"/>
    <p:sldId id="912" r:id="rId10"/>
    <p:sldId id="906" r:id="rId11"/>
    <p:sldId id="909" r:id="rId12"/>
    <p:sldId id="910" r:id="rId13"/>
    <p:sldId id="907" r:id="rId14"/>
    <p:sldId id="908" r:id="rId15"/>
    <p:sldId id="911" r:id="rId16"/>
    <p:sldId id="901" r:id="rId17"/>
    <p:sldId id="887" r:id="rId18"/>
    <p:sldId id="895" r:id="rId19"/>
    <p:sldId id="898" r:id="rId20"/>
    <p:sldId id="899" r:id="rId21"/>
    <p:sldId id="860" r:id="rId22"/>
    <p:sldId id="859" r:id="rId23"/>
    <p:sldId id="890" r:id="rId24"/>
    <p:sldId id="892" r:id="rId25"/>
    <p:sldId id="891" r:id="rId26"/>
    <p:sldId id="896" r:id="rId27"/>
    <p:sldId id="897" r:id="rId28"/>
    <p:sldId id="893" r:id="rId29"/>
    <p:sldId id="894" r:id="rId30"/>
    <p:sldId id="752" r:id="rId31"/>
    <p:sldId id="721" r:id="rId32"/>
    <p:sldId id="888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 Hopkins" initials="PH" lastIdx="1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  <a:srgbClr val="254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89" autoAdjust="0"/>
    <p:restoredTop sz="90872" autoAdjust="0"/>
  </p:normalViewPr>
  <p:slideViewPr>
    <p:cSldViewPr>
      <p:cViewPr varScale="1">
        <p:scale>
          <a:sx n="112" d="100"/>
          <a:sy n="112" d="100"/>
        </p:scale>
        <p:origin x="8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4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1977F9-2639-4E35-A22E-4391B235CA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68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ADC97-1840-4B58-85F1-5BA782444186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81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03B94-1A2C-475E-9651-939F56161FBF}" type="slidenum">
              <a:rPr lang="en-US"/>
              <a:pPr/>
              <a:t>30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0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03B94-1A2C-475E-9651-939F56161FBF}" type="slidenum">
              <a:rPr lang="en-US"/>
              <a:pPr/>
              <a:t>31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2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03B94-1A2C-475E-9651-939F56161FBF}" type="slidenum">
              <a:rPr lang="en-US"/>
              <a:pPr/>
              <a:t>32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176720D9-1112-4232-A30C-576AE1F8635D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3CD12919-A0E8-434C-B66D-9733D1178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2E487E-8EB9-4D9D-A190-510FE14552CB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0CFFC-0F6A-422D-BE2E-AD24BF36E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B8E45-76AC-4E0E-993B-0C1482E5E1C4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D4440-EF79-44D7-997D-39DBE8F26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D9A73E-3047-445A-869D-8C33C31C493B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129D2-7015-4041-838E-0413A185F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40521D2-FB7C-4EFE-820A-7222F8B1BF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C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8763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20574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915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176720D9-1112-4232-A30C-576AE1F8635D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00800"/>
            <a:ext cx="28956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00800"/>
            <a:ext cx="1905000" cy="304800"/>
          </a:xfrm>
        </p:spPr>
        <p:txBody>
          <a:bodyPr/>
          <a:lstStyle>
            <a:lvl1pPr>
              <a:defRPr>
                <a:solidFill>
                  <a:srgbClr val="002C77"/>
                </a:solidFill>
              </a:defRPr>
            </a:lvl1pPr>
          </a:lstStyle>
          <a:p>
            <a:fld id="{3CD12919-A0E8-434C-B66D-9733D1178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D79E4B-B770-4990-8DED-F684C497E402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DE2BE-24C3-4200-9B8B-1EF716EF7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F1F318-CA00-4554-907E-34045C437B0F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FA3BF-79AB-457E-9E55-16F1955AEF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4D2DF6-6B25-45AB-89D3-BB28E353E699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495B3-FE4C-420A-B69B-3422C67A8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90E114-B92D-41D3-8697-1F9A2555BFCE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B8916-0018-4B8D-AA44-29DFE3AA1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8DFA0B-C084-412C-95D4-4E8A248A1632}" type="datetime4">
              <a:rPr lang="en-US"/>
              <a:pPr/>
              <a:t>January 14, 2014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9BA3C-EF23-4794-A71B-EFAC48DA15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C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06661E47-CD79-476E-B688-2D9566A8C8EA}" type="datetime4">
              <a:rPr lang="en-US"/>
              <a:pPr/>
              <a:t>January 14, 2014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28956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172200" y="63246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5FCD839F-4E6D-42FF-8B78-7E62EBB14B2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ehaut1@jhmi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ddium.com/ehau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3999" cy="1562100"/>
          </a:xfrm>
        </p:spPr>
        <p:txBody>
          <a:bodyPr lIns="90488" tIns="44450" rIns="90488" bIns="44450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Who Reviews Your Grants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&amp;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Other Sources of Funding Beyond the NIH? 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8106" y="2743200"/>
            <a:ext cx="914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algn="ctr">
              <a:spcBef>
                <a:spcPts val="600"/>
              </a:spcBef>
              <a:buSzPct val="100000"/>
            </a:pPr>
            <a:r>
              <a:rPr lang="en-US" sz="3200" dirty="0" smtClean="0">
                <a:solidFill>
                  <a:srgbClr val="FFFFFF"/>
                </a:solidFill>
                <a:latin typeface="Arial" charset="0"/>
              </a:rPr>
              <a:t>Elliott R. Haut, MD, FACS</a:t>
            </a:r>
          </a:p>
          <a:p>
            <a:pPr marL="342900" indent="-342900" algn="ctr">
              <a:spcBef>
                <a:spcPts val="600"/>
              </a:spcBef>
              <a:buSzPct val="100000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Associate Professor of Surgery &amp;</a:t>
            </a:r>
          </a:p>
          <a:p>
            <a:pPr marL="342900" indent="-342900" algn="ctr">
              <a:spcBef>
                <a:spcPts val="600"/>
              </a:spcBef>
              <a:buSzPct val="100000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Anesthesiology / Critical Care Medicine &amp; </a:t>
            </a:r>
          </a:p>
          <a:p>
            <a:pPr marL="342900" indent="-342900" algn="ctr">
              <a:spcBef>
                <a:spcPts val="600"/>
              </a:spcBef>
              <a:buSzPct val="100000"/>
            </a:pPr>
            <a:r>
              <a:rPr lang="en-US" sz="2800" dirty="0" smtClean="0">
                <a:solidFill>
                  <a:srgbClr val="FFFFFF"/>
                </a:solidFill>
                <a:latin typeface="Arial" charset="0"/>
              </a:rPr>
              <a:t>Emergency Medicine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248400"/>
            <a:ext cx="9144000" cy="533400"/>
          </a:xfrm>
        </p:spPr>
        <p:txBody>
          <a:bodyPr/>
          <a:lstStyle/>
          <a:p>
            <a:pPr algn="ctr"/>
            <a:r>
              <a:rPr lang="en-US" sz="1800" dirty="0" smtClean="0"/>
              <a:t>January 14, 2014                 EAST Grant Writing Workshop                      Naples, FL</a:t>
            </a:r>
            <a:endParaRPr lang="en-US" sz="20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2207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Scoring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258176" cy="4114800"/>
          </a:xfrm>
        </p:spPr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ine</a:t>
            </a:r>
            <a:r>
              <a:rPr lang="en-US" dirty="0"/>
              <a:t>-point scoring </a:t>
            </a:r>
            <a:r>
              <a:rPr lang="en-US" dirty="0" smtClean="0"/>
              <a:t>scale</a:t>
            </a:r>
          </a:p>
          <a:p>
            <a:pPr lvl="1"/>
            <a:r>
              <a:rPr lang="en-US" dirty="0" smtClean="0"/>
              <a:t>(</a:t>
            </a:r>
            <a:r>
              <a:rPr lang="en-US" dirty="0"/>
              <a:t>1 = highest impact</a:t>
            </a:r>
            <a:r>
              <a:rPr lang="en-US" dirty="0" smtClean="0"/>
              <a:t>, 9 </a:t>
            </a:r>
            <a:r>
              <a:rPr lang="en-US" dirty="0"/>
              <a:t>= lowest impact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/>
              <a:t>final impact </a:t>
            </a:r>
            <a:r>
              <a:rPr lang="en-US" dirty="0" smtClean="0"/>
              <a:t>score is </a:t>
            </a:r>
            <a:r>
              <a:rPr lang="en-US" dirty="0"/>
              <a:t>calculated as the average of </a:t>
            </a:r>
            <a:r>
              <a:rPr lang="en-US" dirty="0" smtClean="0"/>
              <a:t>individual reviewers</a:t>
            </a:r>
            <a:r>
              <a:rPr lang="en-US" dirty="0"/>
              <a:t>’ scores, multiplied by 10 (range </a:t>
            </a:r>
            <a:r>
              <a:rPr lang="en-US" dirty="0" smtClean="0"/>
              <a:t>10-90)</a:t>
            </a:r>
          </a:p>
          <a:p>
            <a:r>
              <a:rPr lang="en-US" dirty="0" smtClean="0"/>
              <a:t>A </a:t>
            </a:r>
            <a:r>
              <a:rPr lang="en-US" dirty="0"/>
              <a:t>percentile is the </a:t>
            </a:r>
            <a:r>
              <a:rPr lang="en-US" dirty="0" smtClean="0"/>
              <a:t>approximate percentage </a:t>
            </a:r>
            <a:r>
              <a:rPr lang="en-US" dirty="0"/>
              <a:t>of applications that received </a:t>
            </a:r>
            <a:r>
              <a:rPr lang="en-US" dirty="0" smtClean="0"/>
              <a:t>better impact </a:t>
            </a:r>
            <a:r>
              <a:rPr lang="en-US" dirty="0"/>
              <a:t>scores than that particular </a:t>
            </a:r>
            <a:r>
              <a:rPr lang="en-US" dirty="0" smtClean="0"/>
              <a:t>application from </a:t>
            </a:r>
            <a:r>
              <a:rPr lang="en-US" dirty="0"/>
              <a:t>the SRG during the past </a:t>
            </a:r>
            <a:r>
              <a:rPr lang="en-US" dirty="0" smtClean="0"/>
              <a:t>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Scoring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00200"/>
            <a:ext cx="5847621" cy="508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5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the Specific Review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Agencies transparent about how you will be graded</a:t>
            </a:r>
          </a:p>
          <a:p>
            <a:pPr lvl="1"/>
            <a:r>
              <a:rPr lang="en-US" sz="3200" dirty="0" smtClean="0"/>
              <a:t>(NIH, AHRQ, PCORI)</a:t>
            </a:r>
          </a:p>
          <a:p>
            <a:pPr lvl="1"/>
            <a:r>
              <a:rPr lang="en-US" sz="3200" dirty="0" smtClean="0"/>
              <a:t>“Study for the test”</a:t>
            </a:r>
          </a:p>
        </p:txBody>
      </p:sp>
    </p:spTree>
    <p:extLst>
      <p:ext uri="{BB962C8B-B14F-4D97-AF65-F5344CB8AC3E}">
        <p14:creationId xmlns:p14="http://schemas.microsoft.com/office/powerpoint/2010/main" val="19072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Scored </a:t>
            </a:r>
            <a:r>
              <a:rPr lang="en-US" dirty="0"/>
              <a:t>Review </a:t>
            </a:r>
            <a:r>
              <a:rPr lang="en-US" dirty="0" smtClean="0"/>
              <a:t>Criteria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---</a:t>
            </a:r>
            <a:r>
              <a:rPr lang="en-US" dirty="0" smtClean="0"/>
              <a:t>Research (R01, R03, R21, etc.)</a:t>
            </a:r>
            <a:r>
              <a:rPr lang="en-US" b="0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  <a:endParaRPr lang="en-US" dirty="0"/>
          </a:p>
          <a:p>
            <a:r>
              <a:rPr lang="en-US" dirty="0" smtClean="0"/>
              <a:t>Investigator</a:t>
            </a:r>
            <a:r>
              <a:rPr lang="en-US" dirty="0"/>
              <a:t>(s)</a:t>
            </a:r>
          </a:p>
          <a:p>
            <a:r>
              <a:rPr lang="en-US" dirty="0" smtClean="0"/>
              <a:t>Innovation</a:t>
            </a:r>
            <a:endParaRPr lang="en-US" dirty="0"/>
          </a:p>
          <a:p>
            <a:r>
              <a:rPr lang="en-US" dirty="0" smtClean="0"/>
              <a:t>Approach</a:t>
            </a:r>
          </a:p>
          <a:p>
            <a:r>
              <a:rPr lang="en-US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390525"/>
            <a:ext cx="8105775" cy="1143000"/>
          </a:xfrm>
        </p:spPr>
        <p:txBody>
          <a:bodyPr/>
          <a:lstStyle/>
          <a:p>
            <a:r>
              <a:rPr lang="en-US" dirty="0" smtClean="0"/>
              <a:t>NIH Scored </a:t>
            </a:r>
            <a:r>
              <a:rPr lang="en-US" dirty="0"/>
              <a:t>Review </a:t>
            </a:r>
            <a:r>
              <a:rPr lang="en-US" dirty="0" smtClean="0"/>
              <a:t>Criteria</a:t>
            </a: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Career Development (K08, K23, etc.) </a:t>
            </a:r>
            <a:r>
              <a:rPr lang="en-US" b="0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Candidate</a:t>
            </a:r>
            <a:endParaRPr lang="en-US" dirty="0"/>
          </a:p>
          <a:p>
            <a:r>
              <a:rPr lang="en-US" dirty="0" smtClean="0"/>
              <a:t>Career </a:t>
            </a:r>
            <a:r>
              <a:rPr lang="en-US" dirty="0"/>
              <a:t>Development Plan/Career Goals &amp; Objectives/Plan to Provide Mentoring</a:t>
            </a:r>
          </a:p>
          <a:p>
            <a:r>
              <a:rPr lang="en-US" dirty="0" smtClean="0"/>
              <a:t>Research </a:t>
            </a:r>
            <a:r>
              <a:rPr lang="en-US" dirty="0"/>
              <a:t>Plan</a:t>
            </a:r>
          </a:p>
          <a:p>
            <a:r>
              <a:rPr lang="en-US" dirty="0" smtClean="0"/>
              <a:t>Mentor</a:t>
            </a:r>
            <a:r>
              <a:rPr lang="en-US" dirty="0"/>
              <a:t>(s), Co-Mentor(s), Consultant(s), Collaborator(s)</a:t>
            </a:r>
          </a:p>
          <a:p>
            <a:r>
              <a:rPr lang="en-US" dirty="0" smtClean="0"/>
              <a:t>Environment </a:t>
            </a:r>
            <a:r>
              <a:rPr lang="en-US" dirty="0"/>
              <a:t>&amp; Institutional Commitment </a:t>
            </a:r>
            <a:r>
              <a:rPr lang="en-US" dirty="0" smtClean="0"/>
              <a:t>to the candidate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9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4" y="390525"/>
            <a:ext cx="8105775" cy="1143000"/>
          </a:xfrm>
        </p:spPr>
        <p:txBody>
          <a:bodyPr/>
          <a:lstStyle/>
          <a:p>
            <a:r>
              <a:rPr lang="en-US" dirty="0" smtClean="0"/>
              <a:t>PCORI Review Criteria</a:t>
            </a:r>
            <a:r>
              <a:rPr lang="en-US" b="0" dirty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Impact </a:t>
            </a:r>
            <a:r>
              <a:rPr lang="en-US" dirty="0"/>
              <a:t>of the condition on the health of individuals and populations</a:t>
            </a:r>
          </a:p>
          <a:p>
            <a:r>
              <a:rPr lang="en-US" dirty="0" smtClean="0"/>
              <a:t>Potential </a:t>
            </a:r>
            <a:r>
              <a:rPr lang="en-US" dirty="0"/>
              <a:t>for the study to improve health care and outcomes</a:t>
            </a:r>
          </a:p>
          <a:p>
            <a:r>
              <a:rPr lang="en-US" dirty="0" smtClean="0"/>
              <a:t>Technical </a:t>
            </a:r>
            <a:r>
              <a:rPr lang="en-US" dirty="0"/>
              <a:t>merit</a:t>
            </a:r>
          </a:p>
          <a:p>
            <a:r>
              <a:rPr lang="en-US" dirty="0" smtClean="0"/>
              <a:t>Patient</a:t>
            </a:r>
            <a:r>
              <a:rPr lang="en-US" dirty="0"/>
              <a:t>-centeredness</a:t>
            </a:r>
          </a:p>
          <a:p>
            <a:r>
              <a:rPr lang="en-US" dirty="0" smtClean="0"/>
              <a:t>Patient </a:t>
            </a:r>
            <a:r>
              <a:rPr lang="en-US" dirty="0"/>
              <a:t>and stakeholder engagement</a:t>
            </a:r>
          </a:p>
        </p:txBody>
      </p:sp>
    </p:spTree>
    <p:extLst>
      <p:ext uri="{BB962C8B-B14F-4D97-AF65-F5344CB8AC3E}">
        <p14:creationId xmlns:p14="http://schemas.microsoft.com/office/powerpoint/2010/main" val="31967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 on the NIH Grant Review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grants.nih.gov</a:t>
            </a:r>
            <a:r>
              <a:rPr lang="en-US" dirty="0"/>
              <a:t>/grants/PeerReview22713webv2.pdf</a:t>
            </a:r>
          </a:p>
        </p:txBody>
      </p:sp>
    </p:spTree>
    <p:extLst>
      <p:ext uri="{BB962C8B-B14F-4D97-AF65-F5344CB8AC3E}">
        <p14:creationId xmlns:p14="http://schemas.microsoft.com/office/powerpoint/2010/main" val="18335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800975" cy="2438400"/>
          </a:xfrm>
        </p:spPr>
        <p:txBody>
          <a:bodyPr/>
          <a:lstStyle/>
          <a:p>
            <a:r>
              <a:rPr lang="en-US" dirty="0" smtClean="0"/>
              <a:t>Other Sources of Funding Beyond the NIH? </a:t>
            </a:r>
          </a:p>
        </p:txBody>
      </p:sp>
    </p:spTree>
    <p:extLst>
      <p:ext uri="{BB962C8B-B14F-4D97-AF65-F5344CB8AC3E}">
        <p14:creationId xmlns:p14="http://schemas.microsoft.com/office/powerpoint/2010/main" val="42270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Government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334376" cy="4114800"/>
          </a:xfrm>
        </p:spPr>
        <p:txBody>
          <a:bodyPr/>
          <a:lstStyle/>
          <a:p>
            <a:r>
              <a:rPr lang="en-US" sz="2800" dirty="0" smtClean="0"/>
              <a:t>Agency for Healthcare Research and Quality (AHRQ)</a:t>
            </a:r>
          </a:p>
          <a:p>
            <a:r>
              <a:rPr lang="en-US" sz="2800" dirty="0" smtClean="0"/>
              <a:t>Centers for Disease Control and Prevention (CDC)</a:t>
            </a:r>
          </a:p>
          <a:p>
            <a:r>
              <a:rPr lang="en-US" sz="2800" dirty="0" smtClean="0"/>
              <a:t>National Science Foundation (NSF)</a:t>
            </a:r>
          </a:p>
          <a:p>
            <a:r>
              <a:rPr lang="en-US" sz="2800" dirty="0" smtClean="0"/>
              <a:t>Department of Veterans Affairs (VA)</a:t>
            </a:r>
          </a:p>
          <a:p>
            <a:r>
              <a:rPr lang="en-US" sz="2800" dirty="0" smtClean="0"/>
              <a:t>Center for Medicare &amp; Medicaid Services (CMS)</a:t>
            </a:r>
          </a:p>
          <a:p>
            <a:r>
              <a:rPr lang="en-US" sz="2800" dirty="0" smtClean="0"/>
              <a:t>Health Resources &amp; Services Administration (HRSA)</a:t>
            </a:r>
          </a:p>
          <a:p>
            <a:r>
              <a:rPr lang="en-US" sz="2800" dirty="0" smtClean="0"/>
              <a:t>Department of Defense (</a:t>
            </a:r>
            <a:r>
              <a:rPr lang="en-US" sz="2800" dirty="0" err="1" smtClean="0"/>
              <a:t>DoD</a:t>
            </a:r>
            <a:r>
              <a:rPr lang="en-US" sz="28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Foundations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105775" cy="4114800"/>
          </a:xfrm>
        </p:spPr>
        <p:txBody>
          <a:bodyPr/>
          <a:lstStyle/>
          <a:p>
            <a:r>
              <a:rPr lang="en-US" dirty="0" smtClean="0"/>
              <a:t>Howard Hughes Medical Institution</a:t>
            </a:r>
          </a:p>
          <a:p>
            <a:r>
              <a:rPr lang="en-US" dirty="0" smtClean="0"/>
              <a:t>Robert Wood Johnson Foundation</a:t>
            </a:r>
          </a:p>
          <a:p>
            <a:r>
              <a:rPr lang="en-US" dirty="0" smtClean="0"/>
              <a:t>Doris Duke Charitable Foundation</a:t>
            </a:r>
          </a:p>
          <a:p>
            <a:r>
              <a:rPr lang="en-US" dirty="0" smtClean="0"/>
              <a:t>Burroughs </a:t>
            </a:r>
            <a:r>
              <a:rPr lang="en-US" dirty="0" err="1" smtClean="0"/>
              <a:t>Wellcome</a:t>
            </a:r>
            <a:r>
              <a:rPr lang="en-US" dirty="0" smtClean="0"/>
              <a:t> Fund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scoring criteria for grants</a:t>
            </a:r>
          </a:p>
          <a:p>
            <a:r>
              <a:rPr lang="en-US" dirty="0" smtClean="0"/>
              <a:t>Suggest alternate funding sources for medical research</a:t>
            </a:r>
          </a:p>
        </p:txBody>
      </p:sp>
    </p:spTree>
    <p:extLst>
      <p:ext uri="{BB962C8B-B14F-4D97-AF65-F5344CB8AC3E}">
        <p14:creationId xmlns:p14="http://schemas.microsoft.com/office/powerpoint/2010/main" val="310574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Funded Private Foundation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105775" cy="4114800"/>
          </a:xfrm>
        </p:spPr>
        <p:txBody>
          <a:bodyPr/>
          <a:lstStyle/>
          <a:p>
            <a:r>
              <a:rPr lang="en-US" sz="2800" dirty="0" smtClean="0"/>
              <a:t>Patient Centered Outcomes Research Institute (PCORI)</a:t>
            </a:r>
          </a:p>
          <a:p>
            <a:r>
              <a:rPr lang="en-US" sz="2800" dirty="0" smtClean="0"/>
              <a:t>Independent nonprofit - NOT a federal agency</a:t>
            </a:r>
          </a:p>
          <a:p>
            <a:r>
              <a:rPr lang="en-US" sz="2800" dirty="0" smtClean="0"/>
              <a:t>Authorized by US Congress as part of the Affordable Care Act of 2010</a:t>
            </a:r>
          </a:p>
          <a:p>
            <a:r>
              <a:rPr lang="en-US" sz="2800" dirty="0" smtClean="0"/>
              <a:t>Funded through the Patient-Centered Outcomes Research Trust Fund (PCORTF)</a:t>
            </a:r>
          </a:p>
          <a:p>
            <a:r>
              <a:rPr lang="en-US" sz="2800" dirty="0" smtClean="0"/>
              <a:t>Expected to receive $3.5 billion through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4" y="390525"/>
            <a:ext cx="8181976" cy="1143000"/>
          </a:xfrm>
        </p:spPr>
        <p:txBody>
          <a:bodyPr/>
          <a:lstStyle/>
          <a:p>
            <a:r>
              <a:rPr lang="en-US" dirty="0" smtClean="0"/>
              <a:t>Patient Centered Outcomes Research Institute (PCORI) Mission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6172200"/>
            <a:ext cx="2971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j-lt"/>
              </a:rPr>
              <a:t>http://www.pcori.org/</a:t>
            </a:r>
            <a:endParaRPr lang="en-US" sz="18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sz="2800" dirty="0" smtClean="0"/>
              <a:t>“The Patient-Centered Outcomes Research Institute (PCORI) helps people make informed health care decisions, and improves health care delivery and outcomes, by producing and promoting high integrity, evidence-based information that comes from research guided by patients, caregivers and the broader health care community.”</a:t>
            </a:r>
          </a:p>
        </p:txBody>
      </p:sp>
      <p:pic>
        <p:nvPicPr>
          <p:cNvPr id="7" name="Picture 6" descr="pcori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5181600"/>
            <a:ext cx="5664758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4" y="390525"/>
            <a:ext cx="8181976" cy="1143000"/>
          </a:xfrm>
        </p:spPr>
        <p:txBody>
          <a:bodyPr/>
          <a:lstStyle/>
          <a:p>
            <a:r>
              <a:rPr lang="en-US" dirty="0" smtClean="0"/>
              <a:t>Our PCORI Project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sz="2800" dirty="0" smtClean="0"/>
              <a:t>“</a:t>
            </a:r>
            <a:r>
              <a:rPr lang="en-US" dirty="0" smtClean="0"/>
              <a:t>Preventing Venous Thromboembolism: Empowering Patients and Enabling Patient-Centered Care via Health Information Technology”</a:t>
            </a:r>
            <a:endParaRPr lang="en-US" sz="2800" dirty="0" smtClean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 t="39344"/>
          <a:stretch>
            <a:fillRect/>
          </a:stretch>
        </p:blipFill>
        <p:spPr bwMode="auto">
          <a:xfrm>
            <a:off x="183508" y="4038600"/>
            <a:ext cx="8960492" cy="205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172200"/>
            <a:ext cx="7162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smtClean="0">
                <a:solidFill>
                  <a:schemeClr val="accent2"/>
                </a:solidFill>
              </a:rPr>
              <a:t>http://www.pcori.org/pfaawards/preventing-venous-thromboembolism-empowering-patients-and-enabling-patient-centered-care-via-health-information-technology/</a:t>
            </a:r>
            <a:endParaRPr lang="en-US" sz="12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Specific Organizations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105775" cy="4114800"/>
          </a:xfrm>
        </p:spPr>
        <p:txBody>
          <a:bodyPr/>
          <a:lstStyle/>
          <a:p>
            <a:r>
              <a:rPr lang="en-US" dirty="0" smtClean="0"/>
              <a:t>American Trauma Society (ATS)</a:t>
            </a:r>
          </a:p>
          <a:p>
            <a:r>
              <a:rPr lang="en-US" dirty="0" smtClean="0"/>
              <a:t>National Trauma Institute (NTI)</a:t>
            </a:r>
          </a:p>
          <a:p>
            <a:r>
              <a:rPr lang="en-US" dirty="0" smtClean="0"/>
              <a:t>American Heart Association (AHA)</a:t>
            </a:r>
          </a:p>
          <a:p>
            <a:r>
              <a:rPr lang="en-US" dirty="0" smtClean="0"/>
              <a:t>American Stroke Association</a:t>
            </a:r>
          </a:p>
          <a:p>
            <a:r>
              <a:rPr lang="en-US" dirty="0" smtClean="0"/>
              <a:t>American Cancer Society (ACS)</a:t>
            </a:r>
          </a:p>
          <a:p>
            <a:r>
              <a:rPr lang="en-US" dirty="0" smtClean="0"/>
              <a:t>American Gastroenterological Association</a:t>
            </a:r>
          </a:p>
          <a:p>
            <a:r>
              <a:rPr lang="en-US" dirty="0" smtClean="0"/>
              <a:t>National Kidney Foundation</a:t>
            </a:r>
          </a:p>
          <a:p>
            <a:r>
              <a:rPr lang="en-US" dirty="0" smtClean="0"/>
              <a:t>Avon Foundation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Surgical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College of Surgeons</a:t>
            </a:r>
          </a:p>
          <a:p>
            <a:r>
              <a:rPr lang="en-US" dirty="0" smtClean="0"/>
              <a:t>Association for Academic Surgery</a:t>
            </a:r>
          </a:p>
          <a:p>
            <a:r>
              <a:rPr lang="en-US" dirty="0" smtClean="0"/>
              <a:t>Society of University Surgeons</a:t>
            </a:r>
          </a:p>
          <a:p>
            <a:r>
              <a:rPr lang="en-US" dirty="0" smtClean="0"/>
              <a:t>Association of Women Surgeons</a:t>
            </a:r>
          </a:p>
          <a:p>
            <a:r>
              <a:rPr lang="en-US" dirty="0" smtClean="0"/>
              <a:t>Society of Black Academic Surgeons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Sub-Specialty Surgical Societies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029575" cy="4114800"/>
          </a:xfrm>
        </p:spPr>
        <p:txBody>
          <a:bodyPr/>
          <a:lstStyle/>
          <a:p>
            <a:r>
              <a:rPr lang="en-US" dirty="0" smtClean="0"/>
              <a:t>Trauma Surgery Societies</a:t>
            </a:r>
          </a:p>
          <a:p>
            <a:pPr lvl="1"/>
            <a:r>
              <a:rPr lang="en-US" sz="3200" dirty="0" smtClean="0"/>
              <a:t>EAST, AAST, WEST</a:t>
            </a:r>
          </a:p>
          <a:p>
            <a:r>
              <a:rPr lang="en-US" dirty="0" smtClean="0"/>
              <a:t>Society for Critical Care Medicine</a:t>
            </a:r>
          </a:p>
          <a:p>
            <a:r>
              <a:rPr lang="en-US" dirty="0" smtClean="0"/>
              <a:t>Society for Vascular Surgery</a:t>
            </a:r>
          </a:p>
          <a:p>
            <a:r>
              <a:rPr lang="en-US" dirty="0" smtClean="0"/>
              <a:t>American Pediatric Surgical Association</a:t>
            </a:r>
          </a:p>
          <a:p>
            <a:r>
              <a:rPr lang="en-US" dirty="0" smtClean="0"/>
              <a:t>Society of Surgical Oncology</a:t>
            </a:r>
          </a:p>
          <a:p>
            <a:r>
              <a:rPr lang="en-US" dirty="0" smtClean="0"/>
              <a:t>American Society of Transplant Surgeons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Private Sector Funding Options (for profit sources)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029575" cy="4114800"/>
          </a:xfrm>
        </p:spPr>
        <p:txBody>
          <a:bodyPr/>
          <a:lstStyle/>
          <a:p>
            <a:r>
              <a:rPr lang="en-US" dirty="0" smtClean="0"/>
              <a:t>Pharmaceutical Companies</a:t>
            </a:r>
          </a:p>
          <a:p>
            <a:r>
              <a:rPr lang="en-US" dirty="0" smtClean="0"/>
              <a:t>Medical Device Companies</a:t>
            </a:r>
          </a:p>
          <a:p>
            <a:r>
              <a:rPr lang="en-US" dirty="0" smtClean="0"/>
              <a:t>Insurance Companies</a:t>
            </a:r>
          </a:p>
          <a:p>
            <a:r>
              <a:rPr lang="en-US" dirty="0" smtClean="0"/>
              <a:t>Hospital Systems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University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334376" cy="4114800"/>
          </a:xfrm>
        </p:spPr>
        <p:txBody>
          <a:bodyPr/>
          <a:lstStyle/>
          <a:p>
            <a:r>
              <a:rPr lang="en-US" dirty="0" smtClean="0"/>
              <a:t>Career Development Awards</a:t>
            </a:r>
          </a:p>
          <a:p>
            <a:r>
              <a:rPr lang="en-US" dirty="0" smtClean="0"/>
              <a:t>Centers and/or Institutes</a:t>
            </a:r>
          </a:p>
          <a:p>
            <a:r>
              <a:rPr lang="en-US" dirty="0" smtClean="0"/>
              <a:t>Institutional Research Training Grant (T32)</a:t>
            </a:r>
          </a:p>
          <a:p>
            <a:r>
              <a:rPr lang="en-US" dirty="0" smtClean="0"/>
              <a:t>Clinical and Translational Science Award (CTSA) Programs</a:t>
            </a:r>
          </a:p>
          <a:p>
            <a:pPr lvl="1"/>
            <a:r>
              <a:rPr lang="en-US" dirty="0" smtClean="0"/>
              <a:t>KL2 Mentored Clinical Research Scholar Program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Philanthropic Individual Patients</a:t>
            </a:r>
            <a:endParaRPr lang="en-US" dirty="0"/>
          </a:p>
        </p:txBody>
      </p:sp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90600"/>
            <a:ext cx="3960547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362200"/>
            <a:ext cx="6238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733800"/>
            <a:ext cx="88773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Funding Sources</a:t>
            </a:r>
            <a:endParaRPr lang="en-US" dirty="0"/>
          </a:p>
        </p:txBody>
      </p:sp>
      <p:pic>
        <p:nvPicPr>
          <p:cNvPr id="6" name="Picture 5" descr="images9J0IKWQ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570" y="1877911"/>
            <a:ext cx="4271430" cy="3009234"/>
          </a:xfrm>
          <a:prstGeom prst="rect">
            <a:avLst/>
          </a:prstGeom>
        </p:spPr>
      </p:pic>
      <p:pic>
        <p:nvPicPr>
          <p:cNvPr id="7" name="Picture 6" descr="imagesO85BXF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971800"/>
            <a:ext cx="3855048" cy="3477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800975" cy="2438400"/>
          </a:xfrm>
        </p:spPr>
        <p:txBody>
          <a:bodyPr/>
          <a:lstStyle/>
          <a:p>
            <a:r>
              <a:rPr lang="en-US" dirty="0" smtClean="0"/>
              <a:t>Who Reviews Your Grants?</a:t>
            </a:r>
          </a:p>
        </p:txBody>
      </p:sp>
    </p:spTree>
    <p:extLst>
      <p:ext uri="{BB962C8B-B14F-4D97-AF65-F5344CB8AC3E}">
        <p14:creationId xmlns:p14="http://schemas.microsoft.com/office/powerpoint/2010/main" val="42270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br>
              <a:rPr lang="en-US" dirty="0" smtClean="0"/>
            </a:br>
            <a:r>
              <a:rPr lang="en-US" dirty="0" smtClean="0"/>
              <a:t>Grant Funding</a:t>
            </a:r>
            <a:endParaRPr lang="en-US" dirty="0"/>
          </a:p>
        </p:txBody>
      </p:sp>
      <p:sp>
        <p:nvSpPr>
          <p:cNvPr id="1165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458200" cy="4343400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 smtClean="0"/>
              <a:t>AHRQ) Agency for Healthcare Research and Quality (K08)</a:t>
            </a:r>
          </a:p>
          <a:p>
            <a:pPr lvl="1"/>
            <a:r>
              <a:rPr lang="en-US" dirty="0" smtClean="0"/>
              <a:t>“Does Screening Variability Make DVT an Unreliable Quality Measure of Trauma Care?”</a:t>
            </a:r>
          </a:p>
          <a:p>
            <a:r>
              <a:rPr lang="en-US" dirty="0"/>
              <a:t>(PCORI) </a:t>
            </a:r>
            <a:r>
              <a:rPr lang="en-US" dirty="0" smtClean="0"/>
              <a:t>Patient-Centered </a:t>
            </a:r>
            <a:r>
              <a:rPr lang="en-US" dirty="0"/>
              <a:t>Outcomes Research Institute </a:t>
            </a:r>
          </a:p>
          <a:p>
            <a:pPr lvl="1"/>
            <a:r>
              <a:rPr lang="en-US" dirty="0" smtClean="0"/>
              <a:t>“</a:t>
            </a:r>
            <a:r>
              <a:rPr lang="en-US" dirty="0"/>
              <a:t>Preventing Venous Thromboembolism: Empowering Patients and Enabling Patient-Centered Care via Health Information Technology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537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Reading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“Funding Opportunities For Outcomes Research”</a:t>
            </a:r>
          </a:p>
          <a:p>
            <a:r>
              <a:rPr lang="en-US" dirty="0" smtClean="0"/>
              <a:t>By </a:t>
            </a:r>
            <a:r>
              <a:rPr lang="en-US" dirty="0" err="1" smtClean="0"/>
              <a:t>Dorry</a:t>
            </a:r>
            <a:r>
              <a:rPr lang="en-US" dirty="0" smtClean="0"/>
              <a:t> </a:t>
            </a:r>
            <a:r>
              <a:rPr lang="en-US" dirty="0" err="1" smtClean="0"/>
              <a:t>Segev</a:t>
            </a:r>
            <a:r>
              <a:rPr lang="en-US" dirty="0" smtClean="0"/>
              <a:t>, MD, PhD</a:t>
            </a:r>
          </a:p>
          <a:p>
            <a:r>
              <a:rPr lang="en-US" dirty="0" smtClean="0"/>
              <a:t>In “Success in Academic Surgery: Health Services Research” textbook</a:t>
            </a:r>
          </a:p>
          <a:p>
            <a:r>
              <a:rPr lang="en-US" dirty="0" smtClean="0"/>
              <a:t>Justin </a:t>
            </a:r>
            <a:r>
              <a:rPr lang="en-US" dirty="0" err="1" smtClean="0"/>
              <a:t>Dimick</a:t>
            </a:r>
            <a:r>
              <a:rPr lang="en-US" dirty="0" smtClean="0"/>
              <a:t> and Caprice  Greenberg (Eds.)</a:t>
            </a:r>
          </a:p>
          <a:p>
            <a:r>
              <a:rPr lang="en-US" dirty="0" smtClean="0"/>
              <a:t>Springer (to be published 2014)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Elliott R. Haut, MD, FACS</a:t>
            </a:r>
          </a:p>
          <a:p>
            <a:r>
              <a:rPr lang="en-US" dirty="0" smtClean="0"/>
              <a:t>Questions - </a:t>
            </a:r>
            <a:r>
              <a:rPr lang="en-US" dirty="0" smtClean="0">
                <a:hlinkClick r:id="rId3"/>
              </a:rPr>
              <a:t>ehaut1@jhmi.edu</a:t>
            </a:r>
            <a:endParaRPr lang="en-US" dirty="0" smtClean="0"/>
          </a:p>
          <a:p>
            <a:r>
              <a:rPr lang="en-US" dirty="0" smtClean="0"/>
              <a:t>More Info- </a:t>
            </a:r>
            <a:r>
              <a:rPr lang="en-US" dirty="0" smtClean="0">
                <a:hlinkClick r:id="rId4"/>
              </a:rPr>
              <a:t>www.meddium.com/ehaut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4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Jury of Your Peers”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334376" cy="4114800"/>
          </a:xfrm>
        </p:spPr>
        <p:txBody>
          <a:bodyPr/>
          <a:lstStyle/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9319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NIH - Two </a:t>
            </a:r>
            <a:r>
              <a:rPr lang="en-US" dirty="0"/>
              <a:t>Levels of Peer </a:t>
            </a:r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order for the NIH to award research </a:t>
            </a:r>
            <a:r>
              <a:rPr lang="en-US" dirty="0" smtClean="0"/>
              <a:t>funds,</a:t>
            </a:r>
            <a:r>
              <a:rPr lang="en-US" dirty="0"/>
              <a:t> </a:t>
            </a:r>
            <a:r>
              <a:rPr lang="en-US" dirty="0" smtClean="0"/>
              <a:t>an </a:t>
            </a:r>
            <a:r>
              <a:rPr lang="en-US" dirty="0"/>
              <a:t>application must be approved by two </a:t>
            </a:r>
            <a:r>
              <a:rPr lang="en-US" dirty="0" smtClean="0"/>
              <a:t>levels of </a:t>
            </a:r>
            <a:r>
              <a:rPr lang="en-US" dirty="0"/>
              <a:t>NIH peer </a:t>
            </a:r>
            <a:r>
              <a:rPr lang="en-US" dirty="0" smtClean="0"/>
              <a:t>review.</a:t>
            </a:r>
          </a:p>
          <a:p>
            <a:r>
              <a:rPr lang="en-US" dirty="0" smtClean="0"/>
              <a:t>The </a:t>
            </a:r>
            <a:r>
              <a:rPr lang="en-US" dirty="0"/>
              <a:t>two levels of NIH </a:t>
            </a:r>
            <a:r>
              <a:rPr lang="en-US" dirty="0" smtClean="0"/>
              <a:t>peer review </a:t>
            </a:r>
            <a:r>
              <a:rPr lang="en-US" dirty="0"/>
              <a:t>help ensure that the assessment </a:t>
            </a:r>
            <a:r>
              <a:rPr lang="en-US" dirty="0" smtClean="0"/>
              <a:t>of scientific </a:t>
            </a:r>
            <a:r>
              <a:rPr lang="en-US" dirty="0"/>
              <a:t>and technical merit is separate </a:t>
            </a:r>
            <a:r>
              <a:rPr lang="en-US" dirty="0" smtClean="0"/>
              <a:t>from the </a:t>
            </a:r>
            <a:r>
              <a:rPr lang="en-US" dirty="0"/>
              <a:t>funding decision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</a:t>
            </a:r>
            <a:r>
              <a:rPr lang="en-US" dirty="0" smtClean="0"/>
              <a:t>Level </a:t>
            </a:r>
            <a:r>
              <a:rPr lang="en-US" dirty="0"/>
              <a:t>of R</a:t>
            </a:r>
            <a:r>
              <a:rPr lang="en-US" dirty="0" smtClean="0"/>
              <a:t>eview</a:t>
            </a:r>
            <a:br>
              <a:rPr lang="en-US" dirty="0" smtClean="0"/>
            </a:br>
            <a:r>
              <a:rPr lang="en-US" dirty="0" smtClean="0"/>
              <a:t>(Initial Peer Review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181975" cy="4114800"/>
          </a:xfrm>
        </p:spPr>
        <p:txBody>
          <a:bodyPr/>
          <a:lstStyle/>
          <a:p>
            <a:r>
              <a:rPr lang="en-US" dirty="0" smtClean="0"/>
              <a:t>Assesses scientific </a:t>
            </a:r>
            <a:r>
              <a:rPr lang="en-US" dirty="0"/>
              <a:t>and technical </a:t>
            </a:r>
            <a:r>
              <a:rPr lang="en-US" dirty="0" smtClean="0"/>
              <a:t>merit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onducted </a:t>
            </a:r>
            <a:r>
              <a:rPr lang="en-US" dirty="0"/>
              <a:t>by a Scientific Review </a:t>
            </a:r>
            <a:r>
              <a:rPr lang="en-US" dirty="0" smtClean="0"/>
              <a:t>Group (</a:t>
            </a:r>
            <a:r>
              <a:rPr lang="en-US" dirty="0"/>
              <a:t>SRG</a:t>
            </a:r>
            <a:r>
              <a:rPr lang="en-US" dirty="0" smtClean="0"/>
              <a:t>)</a:t>
            </a:r>
          </a:p>
          <a:p>
            <a:r>
              <a:rPr lang="en-US" dirty="0"/>
              <a:t>C</a:t>
            </a:r>
            <a:r>
              <a:rPr lang="en-US" dirty="0" smtClean="0"/>
              <a:t>omposed </a:t>
            </a:r>
            <a:r>
              <a:rPr lang="en-US" dirty="0"/>
              <a:t>primarily of non-</a:t>
            </a:r>
            <a:r>
              <a:rPr lang="en-US" dirty="0" smtClean="0"/>
              <a:t>federal scientists with expertise </a:t>
            </a:r>
            <a:r>
              <a:rPr lang="en-US" dirty="0"/>
              <a:t>in </a:t>
            </a:r>
            <a:r>
              <a:rPr lang="en-US" dirty="0" smtClean="0"/>
              <a:t>relevant scientific </a:t>
            </a:r>
            <a:r>
              <a:rPr lang="en-US" dirty="0"/>
              <a:t>disciplines </a:t>
            </a:r>
            <a:r>
              <a:rPr lang="en-US" dirty="0" smtClean="0"/>
              <a:t>and current research areas</a:t>
            </a:r>
          </a:p>
          <a:p>
            <a:r>
              <a:rPr lang="en-US" dirty="0"/>
              <a:t>SRG membership public knowledge</a:t>
            </a:r>
          </a:p>
          <a:p>
            <a:r>
              <a:rPr lang="en-US" dirty="0" smtClean="0"/>
              <a:t>You can “pick” your SRG</a:t>
            </a:r>
          </a:p>
        </p:txBody>
      </p:sp>
    </p:spTree>
    <p:extLst>
      <p:ext uri="{BB962C8B-B14F-4D97-AF65-F5344CB8AC3E}">
        <p14:creationId xmlns:p14="http://schemas.microsoft.com/office/powerpoint/2010/main" val="357634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Level </a:t>
            </a:r>
            <a:r>
              <a:rPr lang="en-US" dirty="0"/>
              <a:t>of R</a:t>
            </a:r>
            <a:r>
              <a:rPr lang="en-US" dirty="0" smtClean="0"/>
              <a:t>eview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Council R</a:t>
            </a:r>
            <a:r>
              <a:rPr lang="en-US" dirty="0" smtClean="0"/>
              <a:t>eview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258176" cy="41148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erformed </a:t>
            </a:r>
            <a:r>
              <a:rPr lang="en-US" dirty="0"/>
              <a:t>by Institutes and Centers (</a:t>
            </a:r>
            <a:r>
              <a:rPr lang="en-US" dirty="0" smtClean="0"/>
              <a:t>ICs)</a:t>
            </a:r>
            <a:r>
              <a:rPr lang="en-US" dirty="0"/>
              <a:t> </a:t>
            </a:r>
            <a:r>
              <a:rPr lang="en-US" dirty="0" smtClean="0"/>
              <a:t>National </a:t>
            </a:r>
            <a:r>
              <a:rPr lang="en-US" dirty="0"/>
              <a:t>Advisory </a:t>
            </a:r>
            <a:r>
              <a:rPr lang="en-US" dirty="0" smtClean="0"/>
              <a:t>Councils or Boards</a:t>
            </a:r>
          </a:p>
          <a:p>
            <a:r>
              <a:rPr lang="en-US" dirty="0"/>
              <a:t>M</a:t>
            </a:r>
            <a:r>
              <a:rPr lang="en-US" dirty="0" smtClean="0"/>
              <a:t>ake recommendations on </a:t>
            </a:r>
            <a:r>
              <a:rPr lang="en-US" dirty="0"/>
              <a:t>priority areas of research, pending policy</a:t>
            </a:r>
            <a:r>
              <a:rPr lang="en-US" dirty="0" smtClean="0"/>
              <a:t>, and </a:t>
            </a:r>
            <a:r>
              <a:rPr lang="en-US" dirty="0"/>
              <a:t>funding of particular </a:t>
            </a:r>
            <a:r>
              <a:rPr lang="en-US" dirty="0" smtClean="0"/>
              <a:t>applications</a:t>
            </a:r>
          </a:p>
          <a:p>
            <a:r>
              <a:rPr lang="en-US" dirty="0"/>
              <a:t>C</a:t>
            </a:r>
            <a:r>
              <a:rPr lang="en-US" dirty="0" smtClean="0"/>
              <a:t>omposed </a:t>
            </a:r>
            <a:r>
              <a:rPr lang="en-US" dirty="0"/>
              <a:t>of both scientific </a:t>
            </a:r>
            <a:r>
              <a:rPr lang="en-US" dirty="0" smtClean="0"/>
              <a:t>members and </a:t>
            </a:r>
            <a:r>
              <a:rPr lang="en-US" dirty="0"/>
              <a:t>public representatives chosen for </a:t>
            </a:r>
            <a:r>
              <a:rPr lang="en-US" dirty="0" smtClean="0"/>
              <a:t>their expertise</a:t>
            </a:r>
            <a:r>
              <a:rPr lang="en-US" dirty="0"/>
              <a:t>, interest, or activity in matters </a:t>
            </a:r>
            <a:r>
              <a:rPr lang="en-US" dirty="0" smtClean="0"/>
              <a:t>related to </a:t>
            </a:r>
            <a:r>
              <a:rPr lang="en-US" dirty="0"/>
              <a:t>health and </a:t>
            </a:r>
            <a:r>
              <a:rPr lang="en-US" dirty="0" smtClean="0"/>
              <a:t>disease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68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Values of NIH Peer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624" y="1981200"/>
            <a:ext cx="8258176" cy="4114800"/>
          </a:xfrm>
        </p:spPr>
        <p:txBody>
          <a:bodyPr/>
          <a:lstStyle/>
          <a:p>
            <a:r>
              <a:rPr lang="en-US" dirty="0" smtClean="0"/>
              <a:t>(</a:t>
            </a:r>
            <a:r>
              <a:rPr lang="en-US" dirty="0"/>
              <a:t>1</a:t>
            </a:r>
            <a:r>
              <a:rPr lang="en-US" dirty="0" smtClean="0"/>
              <a:t>) expert assessment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2) </a:t>
            </a:r>
            <a:r>
              <a:rPr lang="en-US" dirty="0" smtClean="0"/>
              <a:t>transparency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3</a:t>
            </a:r>
            <a:r>
              <a:rPr lang="en-US" dirty="0" smtClean="0"/>
              <a:t>) impartiality</a:t>
            </a:r>
          </a:p>
          <a:p>
            <a:r>
              <a:rPr lang="en-US" dirty="0" smtClean="0"/>
              <a:t>(</a:t>
            </a:r>
            <a:r>
              <a:rPr lang="en-US" dirty="0"/>
              <a:t>4) </a:t>
            </a:r>
            <a:r>
              <a:rPr lang="en-US" dirty="0" smtClean="0"/>
              <a:t>fairness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5) </a:t>
            </a:r>
            <a:r>
              <a:rPr lang="en-US" dirty="0" smtClean="0"/>
              <a:t>confidentiality</a:t>
            </a:r>
            <a:endParaRPr lang="en-US" dirty="0"/>
          </a:p>
          <a:p>
            <a:r>
              <a:rPr lang="en-US" dirty="0"/>
              <a:t>(6) </a:t>
            </a:r>
            <a:r>
              <a:rPr lang="en-US" dirty="0" smtClean="0"/>
              <a:t>integrity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dirty="0"/>
              <a:t>7) </a:t>
            </a:r>
            <a:r>
              <a:rPr lang="en-US" dirty="0" smtClean="0"/>
              <a:t>efficiency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75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800975" cy="2438400"/>
          </a:xfrm>
        </p:spPr>
        <p:txBody>
          <a:bodyPr/>
          <a:lstStyle/>
          <a:p>
            <a:r>
              <a:rPr lang="en-US" dirty="0" smtClean="0"/>
              <a:t>How Does the Grant Scoring System Work?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282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HM_Do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JHM_Dome</Template>
  <TotalTime>7653</TotalTime>
  <Words>919</Words>
  <Application>Microsoft Office PowerPoint</Application>
  <PresentationFormat>On-screen Show (4:3)</PresentationFormat>
  <Paragraphs>144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Times</vt:lpstr>
      <vt:lpstr>Times New Roman</vt:lpstr>
      <vt:lpstr>JHM_Dome</vt:lpstr>
      <vt:lpstr>Who Reviews Your Grants &amp; Other Sources of Funding Beyond the NIH?   </vt:lpstr>
      <vt:lpstr>Goals &amp; Objectives</vt:lpstr>
      <vt:lpstr>Who Reviews Your Grants?</vt:lpstr>
      <vt:lpstr>“A Jury of Your Peers”</vt:lpstr>
      <vt:lpstr>NIH - Two Levels of Peer Review</vt:lpstr>
      <vt:lpstr>First Level of Review (Initial Peer Review)</vt:lpstr>
      <vt:lpstr>Second Level of Review (Council Review)</vt:lpstr>
      <vt:lpstr>Core Values of NIH Peer Review</vt:lpstr>
      <vt:lpstr>How Does the Grant Scoring System Work? </vt:lpstr>
      <vt:lpstr>NIH Scoring System</vt:lpstr>
      <vt:lpstr>NIH Scoring System</vt:lpstr>
      <vt:lpstr>Know the Specific Review Criteria</vt:lpstr>
      <vt:lpstr>NIH Scored Review Criteria ---Research (R01, R03, R21, etc.) </vt:lpstr>
      <vt:lpstr>NIH Scored Review Criteria Career Development (K08, K23, etc.)  </vt:lpstr>
      <vt:lpstr>PCORI Review Criteria </vt:lpstr>
      <vt:lpstr>More Info on the NIH Grant Review Process</vt:lpstr>
      <vt:lpstr>Other Sources of Funding Beyond the NIH? </vt:lpstr>
      <vt:lpstr>Other Government Agencies</vt:lpstr>
      <vt:lpstr>Private Foundations</vt:lpstr>
      <vt:lpstr>Government Funded Private Foundation</vt:lpstr>
      <vt:lpstr>Patient Centered Outcomes Research Institute (PCORI) Mission  </vt:lpstr>
      <vt:lpstr>Our PCORI Project </vt:lpstr>
      <vt:lpstr>Disease Specific Organizations</vt:lpstr>
      <vt:lpstr>General Surgical Societies</vt:lpstr>
      <vt:lpstr>Sub-Specialty Surgical Societies</vt:lpstr>
      <vt:lpstr>Private Sector Funding Options (for profit sources)</vt:lpstr>
      <vt:lpstr>Local University Options</vt:lpstr>
      <vt:lpstr>Philanthropic Individual Patients</vt:lpstr>
      <vt:lpstr>Alternate Funding Sources</vt:lpstr>
      <vt:lpstr>Acknowledgements Grant Funding</vt:lpstr>
      <vt:lpstr>Recommended Reading</vt:lpstr>
      <vt:lpstr>Questions?</vt:lpstr>
    </vt:vector>
  </TitlesOfParts>
  <Company>Johns Hopkins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and Surgery Brown Bag Session</dc:title>
  <dc:creator>Adil Haider</dc:creator>
  <cp:lastModifiedBy>East</cp:lastModifiedBy>
  <cp:revision>560</cp:revision>
  <dcterms:created xsi:type="dcterms:W3CDTF">2010-08-11T13:33:38Z</dcterms:created>
  <dcterms:modified xsi:type="dcterms:W3CDTF">2014-01-14T11:29:42Z</dcterms:modified>
</cp:coreProperties>
</file>